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3"/>
    <p:sldMasterId id="2147483714" r:id="rId4"/>
    <p:sldMasterId id="2147483728" r:id="rId5"/>
  </p:sldMasterIdLst>
  <p:notesMasterIdLst>
    <p:notesMasterId r:id="rId16"/>
  </p:notesMasterIdLst>
  <p:sldIdLst>
    <p:sldId id="263" r:id="rId6"/>
    <p:sldId id="271" r:id="rId7"/>
    <p:sldId id="264" r:id="rId8"/>
    <p:sldId id="265" r:id="rId9"/>
    <p:sldId id="266" r:id="rId10"/>
    <p:sldId id="267" r:id="rId11"/>
    <p:sldId id="269" r:id="rId12"/>
    <p:sldId id="268" r:id="rId13"/>
    <p:sldId id="270" r:id="rId14"/>
    <p:sldId id="26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A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343" autoAdjust="0"/>
  </p:normalViewPr>
  <p:slideViewPr>
    <p:cSldViewPr snapToGrid="0">
      <p:cViewPr varScale="1">
        <p:scale>
          <a:sx n="64" d="100"/>
          <a:sy n="64" d="100"/>
        </p:scale>
        <p:origin x="8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F9666-D9A3-4E40-BA50-A7C4A8CA77DF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D4575-4F29-4AD1-9B43-94D41A518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42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Οδηγίες</a:t>
            </a:r>
            <a:endParaRPr lang="en-US" dirty="0"/>
          </a:p>
          <a:p>
            <a:r>
              <a:rPr lang="el-GR" dirty="0"/>
              <a:t>Για κάθε πρόταση που θα σας διαβάζω, εάν αυτό ισχύει για τον εαυτό σας, θα στέκεστε όρθιοι. </a:t>
            </a:r>
          </a:p>
          <a:p>
            <a:r>
              <a:rPr lang="el-GR" dirty="0"/>
              <a:t>Μετά από κάθε πρόταση, κοιτάζετε γύρω σας για να δείτε ποιος άλλος είναι όρθιος ή κάθετε.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D4575-4F29-4AD1-9B43-94D41A518E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20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D4575-4F29-4AD1-9B43-94D41A518E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19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D4575-4F29-4AD1-9B43-94D41A518E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221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 «ηλικία συναίνεσης» είναι η ηλικία κάτω από την οποία, απαγορεύεται η τέλεση σεξουαλικών πράξεων. Υπάρχουν όμως μερικές εξαιρέσεις:</a:t>
            </a:r>
          </a:p>
          <a:p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Συναινετικές σεξουαλικές δραστηριότητες μεταξύ δύο παιδιών τα οποία δεν έχουν φτάσει στην ηλικία συναίνεσης και τα οποία έχουν παρόμοια ηλικία και παρόμοιο βαθμό ψυχολογικής ανάπτυξης ή ωριμότητας και οι δραστηριότητες δεν περιλαμβάνουν οποιαδήποτε κακοποίηση, βία, εκμετάλλευση ή εξαναγκασμό, δεν συνιστούν ποινικό αδίκημα.</a:t>
            </a:r>
          </a:p>
          <a:p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Συναινετικές σεξουαλικές δραστηριότητες μεταξύ ενός ενήλικα και ενός παιδιού το οποίο είναι κάτω των 17 ετών, αλλά η διαφορά ηλικίας μεταξύ των δύο δεν υπερβαίνει τα τρία (3) χρόνια και οι μεταξύ τους δραστηριότητες δεν περιλαμβάνουν οποιαδήποτε κακοποίηση, βία, εκμετάλλευση ή εξαναγκασμό, δεν συνιστούν ποινικό αδίκημα.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D4575-4F29-4AD1-9B43-94D41A518E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48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32B54-6835-4DED-A9E2-762F91A54AF4}" type="datetimeFigureOut">
              <a:rPr lang="el-GR" smtClean="0"/>
              <a:t>20/10/2023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13087-1B5D-4C98-8E15-2DF8046FAD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192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32B54-6835-4DED-A9E2-762F91A54AF4}" type="datetimeFigureOut">
              <a:rPr lang="el-GR" smtClean="0"/>
              <a:t>20/10/2023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13087-1B5D-4C98-8E15-2DF8046FAD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277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32B54-6835-4DED-A9E2-762F91A54AF4}" type="datetimeFigureOut">
              <a:rPr lang="el-GR" smtClean="0"/>
              <a:t>20/10/2023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13087-1B5D-4C98-8E15-2DF8046FAD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038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34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42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33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73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91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0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32B54-6835-4DED-A9E2-762F91A54AF4}" type="datetimeFigureOut">
              <a:rPr lang="el-GR" smtClean="0"/>
              <a:t>20/10/2023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13087-1B5D-4C98-8E15-2DF8046FAD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78850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67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38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110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45" y="1250975"/>
            <a:ext cx="2112235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052646" y="1250975"/>
            <a:ext cx="1056117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2346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909485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01" y="1508787"/>
            <a:ext cx="9640360" cy="490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17974" y="2168343"/>
            <a:ext cx="4620289" cy="34168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23392" y="4485118"/>
            <a:ext cx="4032448" cy="1344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6322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DD15-1A60-4F36-BE11-EA17FB328558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8104-FA5F-4648-AF2E-D1597B81B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716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DD15-1A60-4F36-BE11-EA17FB328558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8104-FA5F-4648-AF2E-D1597B81B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097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DD15-1A60-4F36-BE11-EA17FB328558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8104-FA5F-4648-AF2E-D1597B81B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110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DD15-1A60-4F36-BE11-EA17FB328558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8104-FA5F-4648-AF2E-D1597B81B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680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DD15-1A60-4F36-BE11-EA17FB328558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8104-FA5F-4648-AF2E-D1597B81B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16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32B54-6835-4DED-A9E2-762F91A54AF4}" type="datetimeFigureOut">
              <a:rPr lang="el-GR" smtClean="0"/>
              <a:t>20/10/2023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13087-1B5D-4C98-8E15-2DF8046FAD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46834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DD15-1A60-4F36-BE11-EA17FB328558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8104-FA5F-4648-AF2E-D1597B81B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398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DD15-1A60-4F36-BE11-EA17FB328558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8104-FA5F-4648-AF2E-D1597B81B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251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DD15-1A60-4F36-BE11-EA17FB328558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8104-FA5F-4648-AF2E-D1597B81B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216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DD15-1A60-4F36-BE11-EA17FB328558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8104-FA5F-4648-AF2E-D1597B81B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977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DD15-1A60-4F36-BE11-EA17FB328558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8104-FA5F-4648-AF2E-D1597B81B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384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DD15-1A60-4F36-BE11-EA17FB328558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8104-FA5F-4648-AF2E-D1597B81B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0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32B54-6835-4DED-A9E2-762F91A54AF4}" type="datetimeFigureOut">
              <a:rPr lang="el-GR" smtClean="0"/>
              <a:t>20/10/2023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13087-1B5D-4C98-8E15-2DF8046FAD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112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32B54-6835-4DED-A9E2-762F91A54AF4}" type="datetimeFigureOut">
              <a:rPr lang="el-GR" smtClean="0"/>
              <a:t>20/10/2023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13087-1B5D-4C98-8E15-2DF8046FAD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3619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32B54-6835-4DED-A9E2-762F91A54AF4}" type="datetimeFigureOut">
              <a:rPr lang="el-GR" smtClean="0"/>
              <a:t>20/10/2023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13087-1B5D-4C98-8E15-2DF8046FAD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3404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32B54-6835-4DED-A9E2-762F91A54AF4}" type="datetimeFigureOut">
              <a:rPr lang="el-GR" smtClean="0"/>
              <a:t>20/10/2023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13087-1B5D-4C98-8E15-2DF8046FAD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5938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32B54-6835-4DED-A9E2-762F91A54AF4}" type="datetimeFigureOut">
              <a:rPr lang="el-GR" smtClean="0"/>
              <a:t>20/10/2023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13087-1B5D-4C98-8E15-2DF8046FAD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164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32B54-6835-4DED-A9E2-762F91A54AF4}" type="datetimeFigureOut">
              <a:rPr lang="el-GR" smtClean="0"/>
              <a:t>20/10/2023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13087-1B5D-4C98-8E15-2DF8046FAD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8395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32B54-6835-4DED-A9E2-762F91A54AF4}" type="datetimeFigureOut">
              <a:rPr lang="el-GR" smtClean="0"/>
              <a:t>20/10/2023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13087-1B5D-4C98-8E15-2DF8046FAD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838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80260-35B5-4DE1-944C-D406F7631F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5F32-C976-441D-9A74-2BDF188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7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FDD15-1A60-4F36-BE11-EA17FB328558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48104-FA5F-4648-AF2E-D1597B81B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9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creativecommons.org/licenses/by-nc-sa/4.0/?ref=chooser-v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creativecommons.org/licenses/by-nc-sa/4.0/?ref=chooser-v1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s://youtu.be/MCDzojPtVJc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etsafety.pi.ac.cy/just-send-i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78379"/>
            <a:ext cx="12192000" cy="2834641"/>
          </a:xfrm>
          <a:prstGeom prst="rect">
            <a:avLst/>
          </a:prstGeom>
          <a:solidFill>
            <a:srgbClr val="E1A79B"/>
          </a:solidFill>
          <a:ln>
            <a:solidFill>
              <a:srgbClr val="D9908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Αξιοποίηση των ψηφιακών τεχνολογιών για τη μάθηση - Ψηφιακή Ικανότητα</a:t>
            </a:r>
            <a:b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Προσωπικά Δεδομένα και Ψηφιακή Ταυτότητα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0" name="Subtitle 2"/>
          <p:cNvSpPr>
            <a:spLocks noGrp="1"/>
          </p:cNvSpPr>
          <p:nvPr/>
        </p:nvSpPr>
        <p:spPr>
          <a:xfrm>
            <a:off x="1537063" y="3853542"/>
            <a:ext cx="9144000" cy="1275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Παρουσίαση Εκπαιδευτικού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153875"/>
            <a:ext cx="12192000" cy="0"/>
          </a:xfrm>
          <a:prstGeom prst="line">
            <a:avLst/>
          </a:prstGeom>
          <a:ln w="28575">
            <a:solidFill>
              <a:srgbClr val="E1A7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9DDBD490-337B-B1A6-0802-8A2A10C460DB}"/>
              </a:ext>
            </a:extLst>
          </p:cNvPr>
          <p:cNvGrpSpPr/>
          <p:nvPr/>
        </p:nvGrpSpPr>
        <p:grpSpPr>
          <a:xfrm>
            <a:off x="131965" y="6159865"/>
            <a:ext cx="11989695" cy="638175"/>
            <a:chOff x="202305" y="6219825"/>
            <a:chExt cx="11989695" cy="6381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133DFCE-844E-24F2-8DBF-E11F8A01F665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A2663C1-2B15-0453-29AC-D2EFE91F8591}"/>
                </a:ext>
              </a:extLst>
            </p:cNvPr>
            <p:cNvGrpSpPr/>
            <p:nvPr/>
          </p:nvGrpSpPr>
          <p:grpSpPr>
            <a:xfrm>
              <a:off x="202305" y="6332269"/>
              <a:ext cx="1093402" cy="498190"/>
              <a:chOff x="202305" y="6332269"/>
              <a:chExt cx="1093402" cy="498190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F7B09D60-2B5A-7320-8FC2-0CB8A0CF30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5707" y="6332269"/>
                <a:ext cx="640000" cy="498190"/>
              </a:xfrm>
              <a:prstGeom prst="rect">
                <a:avLst/>
              </a:prstGeom>
            </p:spPr>
          </p:pic>
          <p:pic>
            <p:nvPicPr>
              <p:cNvPr id="7" name="Picture 6" descr="A logo of an owl&#10;&#10;Description automatically generated">
                <a:extLst>
                  <a:ext uri="{FF2B5EF4-FFF2-40B4-BE49-F238E27FC236}">
                    <a16:creationId xmlns:a16="http://schemas.microsoft.com/office/drawing/2014/main" id="{3F5D17C9-40B2-86F5-71F0-79C9108F75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355033"/>
                <a:ext cx="456898" cy="452663"/>
              </a:xfrm>
              <a:prstGeom prst="rect">
                <a:avLst/>
              </a:prstGeom>
            </p:spPr>
          </p:pic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BFE5882-A8E9-12CB-1224-127FADF4D907}"/>
              </a:ext>
            </a:extLst>
          </p:cNvPr>
          <p:cNvGrpSpPr/>
          <p:nvPr/>
        </p:nvGrpSpPr>
        <p:grpSpPr>
          <a:xfrm>
            <a:off x="3692948" y="5271295"/>
            <a:ext cx="5167844" cy="307777"/>
            <a:chOff x="2376974" y="5428325"/>
            <a:chExt cx="5167844" cy="30777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F570719-E4C2-5DE9-27AE-19B2BD920FD5}"/>
                </a:ext>
              </a:extLst>
            </p:cNvPr>
            <p:cNvSpPr txBox="1"/>
            <p:nvPr/>
          </p:nvSpPr>
          <p:spPr>
            <a:xfrm>
              <a:off x="2376974" y="5428325"/>
              <a:ext cx="51678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/>
                <a:t>Αυτή η παρουσίαση διανέμεται με την άδεια </a:t>
              </a:r>
              <a:r>
                <a:rPr lang="el-GR" sz="1400" dirty="0">
                  <a:solidFill>
                    <a:srgbClr val="E1A79B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CC BY-NC-SA 4.0</a:t>
              </a:r>
              <a:endParaRPr lang="en-US" sz="1400" dirty="0">
                <a:solidFill>
                  <a:srgbClr val="E1A79B"/>
                </a:solidFill>
              </a:endParaRPr>
            </a:p>
          </p:txBody>
        </p:sp>
        <p:pic>
          <p:nvPicPr>
            <p:cNvPr id="15" name="Picture 1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4AAA32C2-2F03-B4A4-BE50-6EDC3DE4C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1135" y="5492360"/>
              <a:ext cx="179705" cy="1797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 descr="Attribution">
              <a:extLst>
                <a:ext uri="{FF2B5EF4-FFF2-40B4-BE49-F238E27FC236}">
                  <a16:creationId xmlns:a16="http://schemas.microsoft.com/office/drawing/2014/main" id="{6FA3F272-FD9E-4FBB-CCAD-B687D836C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7504" y="5492360"/>
              <a:ext cx="179705" cy="17970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99015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Sexting</a:t>
            </a:r>
            <a:endParaRPr lang="el-GR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7698"/>
            <a:ext cx="10515600" cy="4351338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l-GR" sz="2600" dirty="0"/>
              <a:t>Το </a:t>
            </a:r>
            <a:r>
              <a:rPr lang="el-GR" sz="2600" dirty="0" err="1"/>
              <a:t>sexting</a:t>
            </a:r>
            <a:r>
              <a:rPr lang="el-GR" sz="2600" dirty="0"/>
              <a:t> είναι η ανταλλαγή σεξουαλικών μηνυμάτων ή γυμνών φωτογραφιών/βίντεο</a:t>
            </a:r>
            <a:r>
              <a:rPr lang="en-US" sz="2600" dirty="0"/>
              <a:t> </a:t>
            </a:r>
            <a:r>
              <a:rPr lang="el-GR" sz="2600" dirty="0"/>
              <a:t>µέσω Διαδικτύου ή µέσω ψηφιακών τεχνολογιών</a:t>
            </a:r>
            <a:r>
              <a:rPr lang="en-US" sz="2600" dirty="0"/>
              <a:t>.</a:t>
            </a:r>
            <a:endParaRPr lang="el-GR" sz="2600" dirty="0"/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l-GR" dirty="0"/>
              <a:t>Σύμφωνα με την Κυπριακή νομοθεσία:</a:t>
            </a:r>
          </a:p>
          <a:p>
            <a:pPr lvl="1" algn="just">
              <a:spcBef>
                <a:spcPts val="0"/>
              </a:spcBef>
              <a:spcAft>
                <a:spcPts val="1800"/>
              </a:spcAft>
            </a:pPr>
            <a:r>
              <a:rPr lang="el-GR" dirty="0"/>
              <a:t>Δεν επιτρέπεται σε κανένα παιδί κάτω των 13 ετών να στέλνει γυμνές φωτογραφίες ακόμη και του ίδιου του εαυτού του. </a:t>
            </a:r>
          </a:p>
          <a:p>
            <a:pPr lvl="1" algn="just">
              <a:spcBef>
                <a:spcPts val="0"/>
              </a:spcBef>
              <a:spcAft>
                <a:spcPts val="1800"/>
              </a:spcAft>
            </a:pPr>
            <a:r>
              <a:rPr lang="el-GR" dirty="0"/>
              <a:t>Παιδιά ηλικίας άνω των 13 και κάτω των 18 ετών αν και μπορούν να ανταλλάσσουν φωτογραφίες μεταξύ τους (εξαιρέσεις ηλικίας συναίνεσης), εντούτοις ο διαμοιρασμός και η κοινοποίηση του σχετικού περιεχομένου σε τρίτα πρόσωπα, επιφέρει νομικές συνέπειες.</a:t>
            </a:r>
          </a:p>
          <a:p>
            <a:pPr lvl="1" algn="just">
              <a:spcBef>
                <a:spcPts val="0"/>
              </a:spcBef>
              <a:spcAft>
                <a:spcPts val="1800"/>
              </a:spcAft>
            </a:pPr>
            <a:r>
              <a:rPr lang="el-GR" dirty="0"/>
              <a:t>Παιδιά ηλικία 14 ετών και άνω μπορούν να έρθουν αντιμέτωπα με τη δικαιοσύνη για κακούργημα ή παιδική πορνογραφία.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181584"/>
            <a:ext cx="12192000" cy="0"/>
          </a:xfrm>
          <a:prstGeom prst="line">
            <a:avLst/>
          </a:prstGeom>
          <a:ln w="28575">
            <a:solidFill>
              <a:srgbClr val="E1A7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3AAD223-44AD-CAAB-460D-070E75ED4DBE}"/>
              </a:ext>
            </a:extLst>
          </p:cNvPr>
          <p:cNvGrpSpPr/>
          <p:nvPr/>
        </p:nvGrpSpPr>
        <p:grpSpPr>
          <a:xfrm>
            <a:off x="131965" y="6159865"/>
            <a:ext cx="11989695" cy="638175"/>
            <a:chOff x="202305" y="6219825"/>
            <a:chExt cx="11989695" cy="63817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05581F-CA80-50AA-1A86-357A0910305C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A3B52FD-3AD6-64F4-F176-B6C04A887B67}"/>
                </a:ext>
              </a:extLst>
            </p:cNvPr>
            <p:cNvGrpSpPr/>
            <p:nvPr/>
          </p:nvGrpSpPr>
          <p:grpSpPr>
            <a:xfrm>
              <a:off x="202305" y="6332269"/>
              <a:ext cx="1093402" cy="498190"/>
              <a:chOff x="202305" y="6332269"/>
              <a:chExt cx="1093402" cy="498190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1BA491F1-F628-63AD-D3DD-E48E2E1846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5707" y="6332269"/>
                <a:ext cx="640000" cy="498190"/>
              </a:xfrm>
              <a:prstGeom prst="rect">
                <a:avLst/>
              </a:prstGeom>
            </p:spPr>
          </p:pic>
          <p:pic>
            <p:nvPicPr>
              <p:cNvPr id="12" name="Picture 11" descr="A logo of an owl&#10;&#10;Description automatically generated">
                <a:extLst>
                  <a:ext uri="{FF2B5EF4-FFF2-40B4-BE49-F238E27FC236}">
                    <a16:creationId xmlns:a16="http://schemas.microsoft.com/office/drawing/2014/main" id="{F5B571D1-801F-1499-02B3-8DBFBAC86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355033"/>
                <a:ext cx="456898" cy="45266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69510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80B023-347E-C87D-DA18-259402CB2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00" y="1236648"/>
            <a:ext cx="2895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work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licensed under 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CC BY-NC-SA 4.0</a:t>
            </a:r>
            <a:endParaRPr kumimoji="0" lang="el-GR" altLang="en-US" sz="1100" b="0" i="0" u="none" strike="noStrike" cap="none" normalizeH="0" baseline="0" dirty="0">
              <a:ln>
                <a:noFill/>
              </a:ln>
              <a:solidFill>
                <a:srgbClr val="D14500"/>
              </a:solidFill>
              <a:effectLst/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altLang="en-US" sz="1100" dirty="0">
              <a:solidFill>
                <a:srgbClr val="D14500"/>
              </a:solidFill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n-US" sz="1100" b="0" i="0" u="none" strike="noStrike" cap="none" normalizeH="0" baseline="0" dirty="0">
              <a:ln>
                <a:noFill/>
              </a:ln>
              <a:solidFill>
                <a:srgbClr val="D14500"/>
              </a:solidFill>
              <a:effectLst/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1FDF02-E4A8-B2DA-48AD-CAA45AE446DF}"/>
              </a:ext>
            </a:extLst>
          </p:cNvPr>
          <p:cNvSpPr txBox="1"/>
          <p:nvPr/>
        </p:nvSpPr>
        <p:spPr>
          <a:xfrm>
            <a:off x="3534833" y="2298700"/>
            <a:ext cx="6050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Αυτή η παρουσίαση διανέμεται με την άδεια </a:t>
            </a:r>
            <a:r>
              <a:rPr lang="el-GR" dirty="0">
                <a:solidFill>
                  <a:srgbClr val="E1A79B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BY-NC-SA 4.0</a:t>
            </a:r>
            <a:endParaRPr lang="en-US" dirty="0">
              <a:solidFill>
                <a:srgbClr val="E1A79B"/>
              </a:solidFill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55146D9-9251-693C-AE9B-C0A357BC62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372" y="3195214"/>
            <a:ext cx="179705" cy="17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ttribution">
            <a:extLst>
              <a:ext uri="{FF2B5EF4-FFF2-40B4-BE49-F238E27FC236}">
                <a16:creationId xmlns:a16="http://schemas.microsoft.com/office/drawing/2014/main" id="{D9819CC7-4087-02F5-B719-45E4CA6B59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722" y="3195214"/>
            <a:ext cx="179705" cy="1797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382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6126"/>
            <a:ext cx="2356834" cy="6180001"/>
          </a:xfrm>
          <a:prstGeom prst="rect">
            <a:avLst/>
          </a:prstGeom>
          <a:solidFill>
            <a:srgbClr val="E1A79B"/>
          </a:solidFill>
          <a:ln>
            <a:solidFill>
              <a:srgbClr val="E1A7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4" name="Picture 10" descr="Image result for figure hands up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657" y="2953856"/>
            <a:ext cx="4335012" cy="340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4760491" y="350551"/>
            <a:ext cx="7002528" cy="3291840"/>
          </a:xfrm>
          <a:prstGeom prst="wedgeRoundRectCallout">
            <a:avLst>
              <a:gd name="adj1" fmla="val -62059"/>
              <a:gd name="adj2" fmla="val 4742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Εάν έχω αδελφή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Εάν έχω σκύλο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Εάν μου αρέσει η πίτσα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Εάν έχω λογαριασμό στο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Facebook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Εάν παίζω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Fortnite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Εάν η ομάδα μου έχει το χρώμα μπλε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Εάν έχω λογαριασμό στο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Tik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Tok</a:t>
            </a:r>
            <a:endParaRPr lang="el-G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153875"/>
            <a:ext cx="12192000" cy="0"/>
          </a:xfrm>
          <a:prstGeom prst="line">
            <a:avLst/>
          </a:prstGeom>
          <a:ln w="28575">
            <a:solidFill>
              <a:srgbClr val="E1A7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53337AC7-4EC2-A8B7-ADA1-CFE40B65EAE3}"/>
              </a:ext>
            </a:extLst>
          </p:cNvPr>
          <p:cNvGrpSpPr/>
          <p:nvPr/>
        </p:nvGrpSpPr>
        <p:grpSpPr>
          <a:xfrm>
            <a:off x="131965" y="6159865"/>
            <a:ext cx="11989695" cy="638175"/>
            <a:chOff x="202305" y="6219825"/>
            <a:chExt cx="11989695" cy="63817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837E372-9076-19D9-C4CD-6FAEEBBA5827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5BDDDB1-634C-DCA7-2177-2A83EB2378BC}"/>
                </a:ext>
              </a:extLst>
            </p:cNvPr>
            <p:cNvGrpSpPr/>
            <p:nvPr/>
          </p:nvGrpSpPr>
          <p:grpSpPr>
            <a:xfrm>
              <a:off x="202305" y="6332269"/>
              <a:ext cx="1093402" cy="498190"/>
              <a:chOff x="202305" y="6332269"/>
              <a:chExt cx="1093402" cy="498190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F54C21DE-99B1-6AB5-9944-D1621DD36B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5707" y="6332269"/>
                <a:ext cx="640000" cy="498190"/>
              </a:xfrm>
              <a:prstGeom prst="rect">
                <a:avLst/>
              </a:prstGeom>
            </p:spPr>
          </p:pic>
          <p:pic>
            <p:nvPicPr>
              <p:cNvPr id="16" name="Picture 15" descr="A logo of an owl&#10;&#10;Description automatically generated">
                <a:extLst>
                  <a:ext uri="{FF2B5EF4-FFF2-40B4-BE49-F238E27FC236}">
                    <a16:creationId xmlns:a16="http://schemas.microsoft.com/office/drawing/2014/main" id="{9D81D448-5317-619C-0713-9005A0F519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355033"/>
                <a:ext cx="456898" cy="45266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5506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82003" y="269712"/>
            <a:ext cx="11252946" cy="1898722"/>
          </a:xfrm>
          <a:prstGeom prst="roundRect">
            <a:avLst/>
          </a:prstGeom>
          <a:solidFill>
            <a:srgbClr val="E1A7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Τα προσωπικά σου δεδομένα είναι όλες οι πληροφορίες, που αναφέρονται σε ένα άτομο και οδηγούν στην ταυτοποίησή του.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712631" y="3215007"/>
            <a:ext cx="7373277" cy="3921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Αριθμός κινητού τηλεφώνου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Διεύθυνση σπιτιού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Θρήσκευμα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Όνομα σχολείου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Προσωπικές Φωτογραφίες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endParaRPr kumimoji="0" lang="el-GR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8963" y="2262442"/>
            <a:ext cx="7866945" cy="109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Προσωπικά δεδομένα μπορεί να είναι …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09360" y="3215007"/>
            <a:ext cx="588264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 startAt="6"/>
              <a:tabLst/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Φωτογραφίες που έβγαλα άλλων ατόμων.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 startAt="6"/>
              <a:tabLst/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Αριθμός ταυτότητας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 startAt="6"/>
              <a:tabLst/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Πού βρισκόμαστε κάθε στιγμή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 startAt="6"/>
              <a:tabLst/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Αριθμός πιστωτικής κάρτας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 startAt="6"/>
              <a:tabLst/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Πολιτικές πεποιθήσεις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53875"/>
            <a:ext cx="12192000" cy="0"/>
          </a:xfrm>
          <a:prstGeom prst="line">
            <a:avLst/>
          </a:prstGeom>
          <a:ln w="28575">
            <a:solidFill>
              <a:srgbClr val="E1A7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D3E55956-F5B4-82E3-9577-0993222D0966}"/>
              </a:ext>
            </a:extLst>
          </p:cNvPr>
          <p:cNvGrpSpPr/>
          <p:nvPr/>
        </p:nvGrpSpPr>
        <p:grpSpPr>
          <a:xfrm>
            <a:off x="131965" y="6159865"/>
            <a:ext cx="11989695" cy="638175"/>
            <a:chOff x="202305" y="6219825"/>
            <a:chExt cx="11989695" cy="63817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71315D6-E67C-9666-7AD0-4DF648775ABA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12E6EF7-1D93-D069-28E6-67DA83FFD83C}"/>
                </a:ext>
              </a:extLst>
            </p:cNvPr>
            <p:cNvGrpSpPr/>
            <p:nvPr/>
          </p:nvGrpSpPr>
          <p:grpSpPr>
            <a:xfrm>
              <a:off x="202305" y="6332269"/>
              <a:ext cx="1093402" cy="498190"/>
              <a:chOff x="202305" y="6332269"/>
              <a:chExt cx="1093402" cy="49819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87996DA9-1D37-6458-BCF0-A1A6830DD9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5707" y="6332269"/>
                <a:ext cx="640000" cy="498190"/>
              </a:xfrm>
              <a:prstGeom prst="rect">
                <a:avLst/>
              </a:prstGeom>
            </p:spPr>
          </p:pic>
          <p:pic>
            <p:nvPicPr>
              <p:cNvPr id="8" name="Picture 7" descr="A logo of an owl&#10;&#10;Description automatically generated">
                <a:extLst>
                  <a:ext uri="{FF2B5EF4-FFF2-40B4-BE49-F238E27FC236}">
                    <a16:creationId xmlns:a16="http://schemas.microsoft.com/office/drawing/2014/main" id="{3308CE2E-CEE9-DA87-5FCE-47BAE29540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355033"/>
                <a:ext cx="456898" cy="45266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256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2356834" cy="6155658"/>
          </a:xfrm>
          <a:prstGeom prst="rect">
            <a:avLst/>
          </a:prstGeom>
          <a:solidFill>
            <a:srgbClr val="E1A79B"/>
          </a:solidFill>
          <a:ln>
            <a:solidFill>
              <a:srgbClr val="E1A7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08651" y="1357366"/>
            <a:ext cx="8931531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l-GR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Κατά την πλοήγησή μας στο Διαδίκτυο, όπου το πρόγραμμα περιήγησης καταγράφει τις σελίδες που επισκεπτόμαστε.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l-GR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Κατά την πλοήγησή μας στις διάφορες ιστοσελίδες, οι οποίες φυλάνε </a:t>
            </a:r>
            <a:r>
              <a:rPr kumimoji="0" lang="el-GR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cookies</a:t>
            </a:r>
            <a:r>
              <a:rPr kumimoji="0" lang="el-GR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(πληροφορίες όπως όνομα χρήστη, στοιχεία εγγραφής, προτιμήσεις για ψώνια).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l-GR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Κατά την εγγραφή μας σε κάποια διαδικτυακή υπηρεσία, όπου καλούμαστε να συμπληρώσουμε σε ηλεκτρονική φόρμα τα προσωπικά μας δεδομένα.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l-GR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Κατά την κοινοποίηση πληροφοριών στα διάφορα κοινωνικά δίκτυα (π.χ., φωτογραφίες, βίντεο, σχόλια). 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l-GR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Όταν στέλνουμε ηλεκτρονικά μηνύματα, όταν συμμετέχουμε σε ομάδες συζητήσεων και όταν δημιουργούμε ή χρησιμοποιούμε </a:t>
            </a:r>
            <a:r>
              <a:rPr kumimoji="0" lang="el-GR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ιστολόγια</a:t>
            </a:r>
            <a:r>
              <a:rPr kumimoji="0" lang="el-GR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08651" y="262662"/>
            <a:ext cx="8883474" cy="109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Πώς</a:t>
            </a:r>
            <a:r>
              <a:rPr kumimoji="0" lang="el-GR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αποκαλύπτουμε προσωπικά δεδομένα;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53875"/>
            <a:ext cx="12192000" cy="0"/>
          </a:xfrm>
          <a:prstGeom prst="line">
            <a:avLst/>
          </a:prstGeom>
          <a:ln w="28575">
            <a:solidFill>
              <a:srgbClr val="E1A7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78BBDEAE-075C-A4EB-ACBD-19C743418197}"/>
              </a:ext>
            </a:extLst>
          </p:cNvPr>
          <p:cNvGrpSpPr/>
          <p:nvPr/>
        </p:nvGrpSpPr>
        <p:grpSpPr>
          <a:xfrm>
            <a:off x="131965" y="6159865"/>
            <a:ext cx="11989695" cy="638175"/>
            <a:chOff x="202305" y="6219825"/>
            <a:chExt cx="11989695" cy="6381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E496843-1178-6F77-32B2-B2DF972AC3B6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76701F1-898C-3B84-6F83-377D3579C095}"/>
                </a:ext>
              </a:extLst>
            </p:cNvPr>
            <p:cNvGrpSpPr/>
            <p:nvPr/>
          </p:nvGrpSpPr>
          <p:grpSpPr>
            <a:xfrm>
              <a:off x="202305" y="6332269"/>
              <a:ext cx="1093402" cy="498190"/>
              <a:chOff x="202305" y="6332269"/>
              <a:chExt cx="1093402" cy="49819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8C17CEBA-648F-E889-B553-EF65A2721C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5707" y="6332269"/>
                <a:ext cx="640000" cy="498190"/>
              </a:xfrm>
              <a:prstGeom prst="rect">
                <a:avLst/>
              </a:prstGeom>
            </p:spPr>
          </p:pic>
          <p:pic>
            <p:nvPicPr>
              <p:cNvPr id="8" name="Picture 7" descr="A logo of an owl&#10;&#10;Description automatically generated">
                <a:extLst>
                  <a:ext uri="{FF2B5EF4-FFF2-40B4-BE49-F238E27FC236}">
                    <a16:creationId xmlns:a16="http://schemas.microsoft.com/office/drawing/2014/main" id="{C369102B-EFD4-88EF-C2AD-5B5ED6EA7E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355033"/>
                <a:ext cx="456898" cy="45266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1305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E1A7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055496" y="1519791"/>
            <a:ext cx="10515600" cy="4321834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dirty="0"/>
              <a:t>Όταν μοιραζόμαστε πληροφορίες με άλλους υπάρχουν πολλά θετικά πλεονεκτήματα:</a:t>
            </a:r>
          </a:p>
          <a:p>
            <a:pPr marL="715963" lvl="1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l-GR" b="1" dirty="0"/>
              <a:t>Μας κάνει να νιώθουμε καλά</a:t>
            </a:r>
            <a:r>
              <a:rPr lang="el-GR" dirty="0"/>
              <a:t>: Μοιράζοντας θετικές εμπειρίες μας βοηθά να τις θυμόμαστε ακόμη και όταν έχει περάσει αρκετός καιρός.</a:t>
            </a:r>
          </a:p>
          <a:p>
            <a:pPr marL="715963" lvl="1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l-GR" b="1" dirty="0"/>
              <a:t>Μας βοηθά να μαθαίνουμε</a:t>
            </a:r>
            <a:r>
              <a:rPr lang="el-GR" dirty="0"/>
              <a:t>: Μοιράζοντας την γνώση με άλλους, μας βοηθά όλους να είμαστε πιο ενημερωμένοι.</a:t>
            </a:r>
          </a:p>
          <a:p>
            <a:pPr marL="715963" lvl="1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l-GR" b="1" dirty="0"/>
              <a:t>Μας βοηθά να κρατάμε επαφή</a:t>
            </a:r>
            <a:r>
              <a:rPr lang="el-GR" dirty="0"/>
              <a:t>: Μοιράζοντας τα ενδιαφέροντά μας είναι ένας τρόπος για να κάνουμε νέους φίλους και να ενισχύσουμε τις σχέσεις μας.</a:t>
            </a:r>
          </a:p>
          <a:p>
            <a:pPr marL="715963" lvl="1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l-GR" b="1" dirty="0"/>
              <a:t>Μας βοηθά να πείσουμε</a:t>
            </a:r>
            <a:r>
              <a:rPr lang="el-GR" dirty="0"/>
              <a:t>: Μοιράζοντας τα πιστεύω σου μπορεί να ενθαρρύνει άλλους να δραστηριοποιηθούν ώστε να στηρίξουν ένα καλό σκοπό.»</a:t>
            </a:r>
          </a:p>
        </p:txBody>
      </p:sp>
      <p:pic>
        <p:nvPicPr>
          <p:cNvPr id="15" name="Picture 3" descr="https://lh6.googleusercontent.com/dr4cJh3SOMglXvqlvIifDolfYPryNSTHvjAaBB0idtsvT-j_vyW1BYtXqmJowrto7012nwimC_ZkwugUWPlguafS5KJbCwbOPrUI1GPDcznI0OTrZiCwVW2KzoTeAQF0Z7eil2PPtr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39" y="3282474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lh3.googleusercontent.com/VXptVORPEyi8_KC_vA4JxqLspnrbrqlbP3P7Xb4SfjtWXzirJpSE9T3jEbMnHbH78Nk9oOrulu2HRzDAzGVILteLUwnVes1ZPKmZmULCp-1TUSJ7tMY8k7dto3I4qm_CMNhwaz0No6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36" y="4173145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https://lh4.googleusercontent.com/Ah80vA1b_Y_H_D9ZiNwj7uqjVwvIDZptOOHvcXq1RGEdMTV9iSB-5GQBAphf3R1nPm89QwJl8UUXoWImFpOKWAhI2x_qvLQKX49qwRLMonzYc9TEUMurkEOA-1h7jpw15t2AU11ct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39" y="5097415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lh6.googleusercontent.com/FL41oH8yJ3B4xbMuX63og-O2UhHLn6Bk8Ex7u4Z7WFYaD0igNAXGH_jNgpYfCijY06QM_ax1iB5R7rMjramR7uAB0qrsUYu27bF9IkUe1_Pp9SrmgtPbQMvDGWAZbGO4Xh0wSKqdQq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00" y="2448107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838200" y="19422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latin typeface="+mn-lt"/>
              </a:rPr>
              <a:t>Γιατί μοιραζόμαστε πληροφορίες;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58CD2A4-EC23-913D-866F-E31219458DC9}"/>
              </a:ext>
            </a:extLst>
          </p:cNvPr>
          <p:cNvGrpSpPr/>
          <p:nvPr/>
        </p:nvGrpSpPr>
        <p:grpSpPr>
          <a:xfrm>
            <a:off x="131965" y="6159865"/>
            <a:ext cx="11989695" cy="638175"/>
            <a:chOff x="202305" y="6219825"/>
            <a:chExt cx="11989695" cy="6381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26DF84E-82E8-DC92-C7CF-F89D5999ED0B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5E56F3D-8BFB-67A6-0EDE-357A12087D23}"/>
                </a:ext>
              </a:extLst>
            </p:cNvPr>
            <p:cNvGrpSpPr/>
            <p:nvPr/>
          </p:nvGrpSpPr>
          <p:grpSpPr>
            <a:xfrm>
              <a:off x="202305" y="6332269"/>
              <a:ext cx="1093402" cy="498190"/>
              <a:chOff x="202305" y="6332269"/>
              <a:chExt cx="1093402" cy="49819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899DE717-A849-E4CA-79AE-B7C0FAB4D0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5707" y="6332269"/>
                <a:ext cx="640000" cy="498190"/>
              </a:xfrm>
              <a:prstGeom prst="rect">
                <a:avLst/>
              </a:prstGeom>
            </p:spPr>
          </p:pic>
          <p:pic>
            <p:nvPicPr>
              <p:cNvPr id="6" name="Picture 5" descr="A logo of an owl&#10;&#10;Description automatically generated">
                <a:extLst>
                  <a:ext uri="{FF2B5EF4-FFF2-40B4-BE49-F238E27FC236}">
                    <a16:creationId xmlns:a16="http://schemas.microsoft.com/office/drawing/2014/main" id="{4805B5F0-321D-FD38-AC9B-8A6BC9A1D1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355033"/>
                <a:ext cx="456898" cy="45266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2896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439460" y="2563366"/>
            <a:ext cx="5936359" cy="2699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9963" y="1563611"/>
            <a:ext cx="1115207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0" indent="-400050" algn="just" defTabSz="914400"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Αναζητήστε στο διαδίκτυο πληροφορίες για τον εαυτό σας. Εάν βρείτε κάτι που δεν σας αρέσει, προβείτε στις απαραίτητες ενέργειες ώστε αυτό το περιεχόμενο να διαγραφεί.</a:t>
            </a:r>
          </a:p>
          <a:p>
            <a:pPr marL="400050" lvl="0" indent="-400050" algn="just" defTabSz="914400"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Πριν κοινοποιήσετε οποιοδήποτε περιεχόμενο σκεφτείτε με ποιον το μοιράζεστε και πως διαμορφώνει τη ψηφιακή σας εικόνα.</a:t>
            </a:r>
          </a:p>
          <a:p>
            <a:pPr marL="400050" lvl="0" indent="-400050" algn="just" defTabSz="914400"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Προσέξτε τον τρόπο που εκφράζεστε. Όταν σχολιάζετε κάτι σκεφτείτε πώς οι άλλοι μπορούν να ερμηνεύσουν τον τρόπο που εκφράζεστε. </a:t>
            </a:r>
          </a:p>
          <a:p>
            <a:pPr marL="400050" lvl="0" indent="-400050" algn="just" defTabSz="914400"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Πριν δημοσιεύσετε κάτι για κάποιον άλλο, ρωτήστε τον εαυτό σας εάν θέλετε να το δουν όλοι: φίλοι, γονείς, μελλοντικοί εργοδότες; </a:t>
            </a:r>
          </a:p>
          <a:p>
            <a:pPr marL="400050" lvl="0" indent="-400050" algn="just" defTabSz="914400"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Αξιοποιήστε το διαδικτυακό σας χρόνο δημιουργικά. Για παράδειγμα μοιραστείτε με άλλους τα ενδιαφέροντά σας ή δημιουργήστε ένα βίντεο για να διδάξετε σε άλλους κάτι νέο.</a:t>
            </a:r>
          </a:p>
        </p:txBody>
      </p:sp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283" y="192674"/>
            <a:ext cx="1253870" cy="124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6153875"/>
            <a:ext cx="12192000" cy="0"/>
          </a:xfrm>
          <a:prstGeom prst="line">
            <a:avLst/>
          </a:prstGeom>
          <a:ln w="28575">
            <a:solidFill>
              <a:srgbClr val="E1A7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055496" y="360510"/>
            <a:ext cx="93769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Συμβουλές για διαχείριση και προστασία της διαδικτυακής μας φήμης</a:t>
            </a:r>
            <a:endParaRPr lang="en-US" sz="3600" b="1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181584"/>
            <a:ext cx="12192000" cy="0"/>
          </a:xfrm>
          <a:prstGeom prst="line">
            <a:avLst/>
          </a:prstGeom>
          <a:ln w="28575">
            <a:solidFill>
              <a:srgbClr val="E1A7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D21E572C-75BD-E9BB-F06A-3B1D387B87CA}"/>
              </a:ext>
            </a:extLst>
          </p:cNvPr>
          <p:cNvGrpSpPr/>
          <p:nvPr/>
        </p:nvGrpSpPr>
        <p:grpSpPr>
          <a:xfrm>
            <a:off x="131965" y="6159865"/>
            <a:ext cx="11989695" cy="638175"/>
            <a:chOff x="202305" y="6219825"/>
            <a:chExt cx="11989695" cy="63817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EE3F29-1486-617E-AB48-D623DA0C7C2D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E18B902-E4B1-A761-E212-F48F668BE720}"/>
                </a:ext>
              </a:extLst>
            </p:cNvPr>
            <p:cNvGrpSpPr/>
            <p:nvPr/>
          </p:nvGrpSpPr>
          <p:grpSpPr>
            <a:xfrm>
              <a:off x="202305" y="6332269"/>
              <a:ext cx="1093402" cy="498190"/>
              <a:chOff x="202305" y="6332269"/>
              <a:chExt cx="1093402" cy="498190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C002D8F6-CDC5-A7B0-C2B8-6DA61A5009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5707" y="6332269"/>
                <a:ext cx="640000" cy="498190"/>
              </a:xfrm>
              <a:prstGeom prst="rect">
                <a:avLst/>
              </a:prstGeom>
            </p:spPr>
          </p:pic>
          <p:pic>
            <p:nvPicPr>
              <p:cNvPr id="18" name="Picture 17" descr="A logo of an owl&#10;&#10;Description automatically generated">
                <a:extLst>
                  <a:ext uri="{FF2B5EF4-FFF2-40B4-BE49-F238E27FC236}">
                    <a16:creationId xmlns:a16="http://schemas.microsoft.com/office/drawing/2014/main" id="{BBA3667C-C0EA-DBFD-4446-54CDBE8305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355033"/>
                <a:ext cx="456898" cy="45266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5970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415" y="1183699"/>
            <a:ext cx="7600950" cy="43243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46343" y="5616727"/>
            <a:ext cx="3299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i="0" u="sng" strike="noStrike" dirty="0">
                <a:solidFill>
                  <a:srgbClr val="E1A79B"/>
                </a:solidFill>
                <a:effectLst/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https://youtu.be/MCDzojPtVJc</a:t>
            </a:r>
            <a:r>
              <a:rPr lang="en-US" b="1" dirty="0">
                <a:solidFill>
                  <a:srgbClr val="E1A79B"/>
                </a:solidFill>
              </a:rPr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58090" y="47935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How do YOU want to be seen </a:t>
            </a:r>
            <a:endParaRPr lang="el-GR" sz="3600" b="1" dirty="0">
              <a:latin typeface="+mn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81584"/>
            <a:ext cx="12192000" cy="0"/>
          </a:xfrm>
          <a:prstGeom prst="line">
            <a:avLst/>
          </a:prstGeom>
          <a:ln w="28575">
            <a:solidFill>
              <a:srgbClr val="E1A7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E70843F8-F65F-5B43-DB81-F12D7C228CCB}"/>
              </a:ext>
            </a:extLst>
          </p:cNvPr>
          <p:cNvGrpSpPr/>
          <p:nvPr/>
        </p:nvGrpSpPr>
        <p:grpSpPr>
          <a:xfrm>
            <a:off x="131965" y="6159865"/>
            <a:ext cx="11989695" cy="638175"/>
            <a:chOff x="202305" y="6219825"/>
            <a:chExt cx="11989695" cy="63817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41790AE-210F-2A4B-5216-98E3F46082FC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861E775-9A71-8A72-7BA2-B3F15444B7B1}"/>
                </a:ext>
              </a:extLst>
            </p:cNvPr>
            <p:cNvGrpSpPr/>
            <p:nvPr/>
          </p:nvGrpSpPr>
          <p:grpSpPr>
            <a:xfrm>
              <a:off x="202305" y="6332269"/>
              <a:ext cx="1093402" cy="498190"/>
              <a:chOff x="202305" y="6332269"/>
              <a:chExt cx="1093402" cy="49819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3E9D882F-C4DA-66D5-891F-8DD055F4E0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5707" y="6332269"/>
                <a:ext cx="640000" cy="498190"/>
              </a:xfrm>
              <a:prstGeom prst="rect">
                <a:avLst/>
              </a:prstGeom>
            </p:spPr>
          </p:pic>
          <p:pic>
            <p:nvPicPr>
              <p:cNvPr id="13" name="Picture 12" descr="A logo of an owl&#10;&#10;Description automatically generated">
                <a:extLst>
                  <a:ext uri="{FF2B5EF4-FFF2-40B4-BE49-F238E27FC236}">
                    <a16:creationId xmlns:a16="http://schemas.microsoft.com/office/drawing/2014/main" id="{79BF4735-D742-C838-9628-589F905D84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355033"/>
                <a:ext cx="456898" cy="45266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2595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5691" y="5646707"/>
            <a:ext cx="11180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800" b="1" i="0" u="sng" strike="noStrike" dirty="0">
                <a:solidFill>
                  <a:srgbClr val="E1A79B"/>
                </a:solidFill>
                <a:effectLst/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https://internetsafety.pi.ac.cy/just-send-it/</a:t>
            </a:r>
            <a:r>
              <a:rPr lang="en-US" b="1" dirty="0">
                <a:solidFill>
                  <a:srgbClr val="E1A79B"/>
                </a:solidFill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E1A79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4386" y="1364977"/>
            <a:ext cx="8214014" cy="40048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72060" y="635920"/>
            <a:ext cx="6987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Just Send It!</a:t>
            </a:r>
            <a:endParaRPr lang="el-GR" sz="36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181584"/>
            <a:ext cx="12192000" cy="0"/>
          </a:xfrm>
          <a:prstGeom prst="line">
            <a:avLst/>
          </a:prstGeom>
          <a:ln w="28575">
            <a:solidFill>
              <a:srgbClr val="E1A7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5BFF48D-C151-1654-1DFD-5FAA59A73FD9}"/>
              </a:ext>
            </a:extLst>
          </p:cNvPr>
          <p:cNvGrpSpPr/>
          <p:nvPr/>
        </p:nvGrpSpPr>
        <p:grpSpPr>
          <a:xfrm>
            <a:off x="131965" y="6159865"/>
            <a:ext cx="11989695" cy="638175"/>
            <a:chOff x="202305" y="6219825"/>
            <a:chExt cx="11989695" cy="63817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D89AA6D-9ACB-D6EE-B077-CC3FDE2EF3D5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B81C6EC-9704-8C24-A2C7-06A011CE3F56}"/>
                </a:ext>
              </a:extLst>
            </p:cNvPr>
            <p:cNvGrpSpPr/>
            <p:nvPr/>
          </p:nvGrpSpPr>
          <p:grpSpPr>
            <a:xfrm>
              <a:off x="202305" y="6332269"/>
              <a:ext cx="1093402" cy="498190"/>
              <a:chOff x="202305" y="6332269"/>
              <a:chExt cx="1093402" cy="49819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8F61776F-09A8-FD8A-2859-2C64020B98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5707" y="6332269"/>
                <a:ext cx="640000" cy="498190"/>
              </a:xfrm>
              <a:prstGeom prst="rect">
                <a:avLst/>
              </a:prstGeom>
            </p:spPr>
          </p:pic>
          <p:pic>
            <p:nvPicPr>
              <p:cNvPr id="13" name="Picture 12" descr="A logo of an owl&#10;&#10;Description automatically generated">
                <a:extLst>
                  <a:ext uri="{FF2B5EF4-FFF2-40B4-BE49-F238E27FC236}">
                    <a16:creationId xmlns:a16="http://schemas.microsoft.com/office/drawing/2014/main" id="{8F7ECCBD-5D3B-AEB1-FDAA-9CE09E059E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355033"/>
                <a:ext cx="456898" cy="45266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0240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AEB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F803BC5FC858468B2ACAD93212A95D" ma:contentTypeVersion="20" ma:contentTypeDescription="Create a new document." ma:contentTypeScope="" ma:versionID="d36e7e2a1a4aabef0bb098dc2505f8bc">
  <xsd:schema xmlns:xsd="http://www.w3.org/2001/XMLSchema" xmlns:xs="http://www.w3.org/2001/XMLSchema" xmlns:p="http://schemas.microsoft.com/office/2006/metadata/properties" xmlns:ns1="http://schemas.microsoft.com/sharepoint/v3" xmlns:ns2="9822e29b-4d35-46d0-8019-0da1d477def0" xmlns:ns3="d90e524c-bc8a-4831-a335-e395a3654ea9" targetNamespace="http://schemas.microsoft.com/office/2006/metadata/properties" ma:root="true" ma:fieldsID="c19e381275d11142e6d2a5480da6ada7" ns1:_="" ns2:_="" ns3:_="">
    <xsd:import namespace="http://schemas.microsoft.com/sharepoint/v3"/>
    <xsd:import namespace="9822e29b-4d35-46d0-8019-0da1d477def0"/>
    <xsd:import namespace="d90e524c-bc8a-4831-a335-e395a3654e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22e29b-4d35-46d0-8019-0da1d477de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3d246711-1ebf-4d8b-aa2c-daccc67f7f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e524c-bc8a-4831-a335-e395a3654ea9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49d2fd6d-ac01-4edf-b12a-c06fd7d12bb3}" ma:internalName="TaxCatchAll" ma:showField="CatchAllData" ma:web="d90e524c-bc8a-4831-a335-e395a3654e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9822e29b-4d35-46d0-8019-0da1d477def0">
      <Terms xmlns="http://schemas.microsoft.com/office/infopath/2007/PartnerControls"/>
    </lcf76f155ced4ddcb4097134ff3c332f>
    <_ip_UnifiedCompliancePolicyProperties xmlns="http://schemas.microsoft.com/sharepoint/v3" xsi:nil="true"/>
    <TaxCatchAll xmlns="d90e524c-bc8a-4831-a335-e395a3654ea9" xsi:nil="true"/>
  </documentManagement>
</p:properties>
</file>

<file path=customXml/itemProps1.xml><?xml version="1.0" encoding="utf-8"?>
<ds:datastoreItem xmlns:ds="http://schemas.openxmlformats.org/officeDocument/2006/customXml" ds:itemID="{89765711-9B78-4748-98A3-2BAFF0CFCD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F9D8EC-9B17-4D4E-A008-AFE9EE3FEB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822e29b-4d35-46d0-8019-0da1d477def0"/>
    <ds:schemaRef ds:uri="d90e524c-bc8a-4831-a335-e395a3654e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CAF6D7-FBAC-406B-90B3-4A28D718AD6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5850</TotalTime>
  <Words>840</Words>
  <Application>Microsoft Office PowerPoint</Application>
  <PresentationFormat>Widescreen</PresentationFormat>
  <Paragraphs>101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Source Sans Pro</vt:lpstr>
      <vt:lpstr>Symbol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Γιατί μοιραζόμαστε πληροφορίες;</vt:lpstr>
      <vt:lpstr>PowerPoint Presentation</vt:lpstr>
      <vt:lpstr>PowerPoint Presentation</vt:lpstr>
      <vt:lpstr>PowerPoint Presentation</vt:lpstr>
      <vt:lpstr>Sexting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Προσωπικά δεδομένα και ψηφιακή ταυτότητα</dc:title>
  <dc:creator>Nicolas Kanaris</dc:creator>
  <cp:lastModifiedBy>Παναγιώτα Ιωάννου</cp:lastModifiedBy>
  <cp:revision>16</cp:revision>
  <dcterms:created xsi:type="dcterms:W3CDTF">2018-09-24T05:46:52Z</dcterms:created>
  <dcterms:modified xsi:type="dcterms:W3CDTF">2023-10-20T12:04:28Z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0x0101009AF803BC5FC858468B2ACAD93212A95D</vt:lpwstr>
  </property>
</Properties>
</file>