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3"/>
    <p:sldMasterId id="2147483714" r:id="rId4"/>
    <p:sldMasterId id="2147483728" r:id="rId5"/>
  </p:sldMasterIdLst>
  <p:notesMasterIdLst>
    <p:notesMasterId r:id="rId14"/>
  </p:notesMasterIdLst>
  <p:sldIdLst>
    <p:sldId id="263" r:id="rId6"/>
    <p:sldId id="272" r:id="rId7"/>
    <p:sldId id="267" r:id="rId8"/>
    <p:sldId id="269" r:id="rId9"/>
    <p:sldId id="268" r:id="rId10"/>
    <p:sldId id="270" r:id="rId11"/>
    <p:sldId id="261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3" autoAdjust="0"/>
  </p:normalViewPr>
  <p:slideViewPr>
    <p:cSldViewPr snapToGrid="0">
      <p:cViewPr varScale="1">
        <p:scale>
          <a:sx n="62" d="100"/>
          <a:sy n="62" d="100"/>
        </p:scale>
        <p:origin x="1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9666-D9A3-4E40-BA50-A7C4A8CA77DF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D4575-4F29-4AD1-9B43-94D41A518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2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4575-4F29-4AD1-9B43-94D41A518E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1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D4575-4F29-4AD1-9B43-94D41A518E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22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«ηλικία συναίνεσης» είναι η ηλικία κάτω από την οποία, απαγορεύεται η τέλεση σεξουαλικών πράξεων. Υπάρχουν όμως μερικές εξαιρέσεις: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Συναινετικές σεξουαλικές δραστηριότητες μεταξύ δύο παιδιών τα οποία δεν έχουν φτάσει στην ηλικία συναίνεσης και τα οποία έχουν παρόμοια ηλικία και παρόμοιο βαθμό ψυχολογικής ανάπτυξης ή ωριμότητας και οι δραστηριότητες δεν περιλαμβάνουν οποιαδήποτε κακοποίηση, βία, εκμετάλλευση ή εξαναγκασμό, δεν συνιστούν ποινικό αδίκημα.</a:t>
            </a:r>
          </a:p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Συναινετικές σεξουαλικές δραστηριότητες μεταξύ ενός ενήλικα και ενός παιδιού το οποίο είναι κάτω των 17 ετών, αλλά η διαφορά ηλικίας μεταξύ των δύο δεν υπερβαίνει τα τρία (3) χρόνια και οι μεταξύ τους δραστηριότητες δεν περιλαμβάνουν οποιαδήποτε κακοποίηση, βία, εκμετάλλευση ή εξαναγκασμό, δεν συνιστούν ποινικό αδίκημα.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D4575-4F29-4AD1-9B43-94D41A518E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4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9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7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3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4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9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885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67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8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1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34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32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1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09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11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8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683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3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5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1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97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38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0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12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61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4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6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39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2B54-6835-4DED-A9E2-762F91A54AF4}" type="datetimeFigureOut">
              <a:rPr lang="el-GR" smtClean="0"/>
              <a:t>20/10/2023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3087-1B5D-4C98-8E15-2DF8046FA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38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DD15-1A60-4F36-BE11-EA17FB32855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8104-FA5F-4648-AF2E-D1597B81B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9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?ref=chooser-v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youtu.be/MCDzojPtVJc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safety.pi.ac.cy/just-send-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78379"/>
            <a:ext cx="12192000" cy="2834641"/>
          </a:xfrm>
          <a:prstGeom prst="rect">
            <a:avLst/>
          </a:prstGeom>
          <a:solidFill>
            <a:srgbClr val="E1A79B"/>
          </a:solidFill>
          <a:ln>
            <a:solidFill>
              <a:srgbClr val="D9908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Αξιοποίηση των ψηφιακών τεχνολογιών για τη μάθηση - Ψηφιακή Ικανότητα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Προσωπικά Δεδομένα και Ψηφιακή Ταυτότητα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Subtitle 2"/>
          <p:cNvSpPr>
            <a:spLocks noGrp="1"/>
          </p:cNvSpPr>
          <p:nvPr/>
        </p:nvSpPr>
        <p:spPr>
          <a:xfrm>
            <a:off x="1537063" y="3853542"/>
            <a:ext cx="9144000" cy="1275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b="1" dirty="0">
                <a:solidFill>
                  <a:prstClr val="black"/>
                </a:solidFill>
                <a:latin typeface="Calibri" panose="020F0502020204030204"/>
              </a:rPr>
              <a:t>Ομάδα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Όνομα</a:t>
            </a:r>
            <a:r>
              <a:rPr kumimoji="0" lang="el-GR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Μαθητών/Μαθητριών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153875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BC856FB-D650-E51E-DC7A-C61C6EA1C41F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5E230E-E24F-282F-DEAF-1A610C950A0D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D742377-EB0D-CC19-8BBB-01139468CC3D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726AD4-FFA5-F7C6-08CD-D85AB5397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79B373EF-27F8-A183-3143-1B66E29C5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AD41D3-57F0-E54B-9096-8A6D71B1B23A}"/>
              </a:ext>
            </a:extLst>
          </p:cNvPr>
          <p:cNvGrpSpPr/>
          <p:nvPr/>
        </p:nvGrpSpPr>
        <p:grpSpPr>
          <a:xfrm>
            <a:off x="3525141" y="5621271"/>
            <a:ext cx="5167844" cy="307777"/>
            <a:chOff x="2376974" y="5428325"/>
            <a:chExt cx="5167844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9FE2A-BD4F-098A-AB4E-37523F15BD3F}"/>
                </a:ext>
              </a:extLst>
            </p:cNvPr>
            <p:cNvSpPr txBox="1"/>
            <p:nvPr/>
          </p:nvSpPr>
          <p:spPr>
            <a:xfrm>
              <a:off x="2376974" y="5428325"/>
              <a:ext cx="5167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Αυτή η παρουσίαση διανέμεται με την άδεια </a:t>
              </a:r>
              <a:r>
                <a:rPr lang="el-GR" sz="1400" dirty="0">
                  <a:solidFill>
                    <a:srgbClr val="E1A79B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BY-NC-SA 4.0</a:t>
              </a:r>
              <a:endParaRPr lang="en-US" sz="1400" dirty="0">
                <a:solidFill>
                  <a:srgbClr val="E1A79B"/>
                </a:solidFill>
              </a:endParaRPr>
            </a:p>
          </p:txBody>
        </p:sp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B4B0287-E662-2BA0-ACC0-D5B9F375D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135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Attribution">
              <a:extLst>
                <a:ext uri="{FF2B5EF4-FFF2-40B4-BE49-F238E27FC236}">
                  <a16:creationId xmlns:a16="http://schemas.microsoft.com/office/drawing/2014/main" id="{7B5134C1-D58A-7983-7291-7F266BDB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504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01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F0A431-2D23-8E70-171B-3736616AB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236648"/>
            <a:ext cx="289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licensed under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BY-NC-SA 4.0</a:t>
            </a: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100" dirty="0">
              <a:solidFill>
                <a:srgbClr val="D14500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1A959-7C37-11D3-0C9B-AC080D50131A}"/>
              </a:ext>
            </a:extLst>
          </p:cNvPr>
          <p:cNvSpPr txBox="1"/>
          <p:nvPr/>
        </p:nvSpPr>
        <p:spPr>
          <a:xfrm>
            <a:off x="3534833" y="229870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Αυτή η παρουσίαση διανέμεται με την άδεια </a:t>
            </a:r>
            <a:r>
              <a:rPr lang="el-GR" dirty="0">
                <a:solidFill>
                  <a:srgbClr val="E1A79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4.0</a:t>
            </a:r>
            <a:endParaRPr lang="en-US" dirty="0">
              <a:solidFill>
                <a:srgbClr val="E1A79B"/>
              </a:solidFill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47F3000-27EA-B57E-7D63-D9077A031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7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ttribution">
            <a:extLst>
              <a:ext uri="{FF2B5EF4-FFF2-40B4-BE49-F238E27FC236}">
                <a16:creationId xmlns:a16="http://schemas.microsoft.com/office/drawing/2014/main" id="{41A410F5-0B49-E6AF-18FF-FD8E585A97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5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055496" y="1519791"/>
            <a:ext cx="10515600" cy="432183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Όταν μοιραζόμαστε πληροφορίες με άλλους υπάρχουν πολλά θετικά πλεονεκτήματα: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κάνει να νιώθουμε καλά</a:t>
            </a:r>
            <a:r>
              <a:rPr lang="el-GR" dirty="0"/>
              <a:t>: Μοιράζοντας θετικές εμπειρίες μας βοηθά να τις θυμόμαστε ακόμη και όταν έχει περάσει αρκετός καιρός.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βοηθά να μαθαίνουμε</a:t>
            </a:r>
            <a:r>
              <a:rPr lang="el-GR" dirty="0"/>
              <a:t>: Μοιράζοντας την γνώση με άλλους, μας βοηθά όλους να είμαστε πιο ενημερωμένοι.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βοηθά να κρατάμε επαφή</a:t>
            </a:r>
            <a:r>
              <a:rPr lang="el-GR" dirty="0"/>
              <a:t>: Μοιράζοντας τα ενδιαφέροντά μας είναι ένας τρόπος για να κάνουμε νέους φίλους και να ενισχύσουμε τις σχέσεις μας.</a:t>
            </a:r>
          </a:p>
          <a:p>
            <a:pPr marL="715963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b="1" dirty="0"/>
              <a:t>Μας βοηθά να πείσουμε</a:t>
            </a:r>
            <a:r>
              <a:rPr lang="el-GR" dirty="0"/>
              <a:t>: Μοιράζοντας τα πιστεύω σου μπορεί να ενθαρρύνει άλλους να δραστηριοποιηθούν ώστε να στηρίξουν ένα καλό σκοπό.»</a:t>
            </a:r>
          </a:p>
        </p:txBody>
      </p:sp>
      <p:pic>
        <p:nvPicPr>
          <p:cNvPr id="15" name="Picture 3" descr="https://lh6.googleusercontent.com/dr4cJh3SOMglXvqlvIifDolfYPryNSTHvjAaBB0idtsvT-j_vyW1BYtXqmJowrto7012nwimC_ZkwugUWPlguafS5KJbCwbOPrUI1GPDcznI0OTrZiCwVW2KzoTeAQF0Z7eil2PPtr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9" y="328247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lh3.googleusercontent.com/VXptVORPEyi8_KC_vA4JxqLspnrbrqlbP3P7Xb4SfjtWXzirJpSE9T3jEbMnHbH78Nk9oOrulu2HRzDAzGVILteLUwnVes1ZPKmZmULCp-1TUSJ7tMY8k7dto3I4qm_CMNhwaz0No6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36" y="417314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https://lh4.googleusercontent.com/Ah80vA1b_Y_H_D9ZiNwj7uqjVwvIDZptOOHvcXq1RGEdMTV9iSB-5GQBAphf3R1nPm89QwJl8UUXoWImFpOKWAhI2x_qvLQKX49qwRLMonzYc9TEUMurkEOA-1h7jpw15t2AU11ct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9" y="50974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lh6.googleusercontent.com/FL41oH8yJ3B4xbMuX63og-O2UhHLn6Bk8Ex7u4Z7WFYaD0igNAXGH_jNgpYfCijY06QM_ax1iB5R7rMjramR7uAB0qrsUYu27bF9IkUe1_Pp9SrmgtPbQMvDGWAZbGO4Xh0wSKqdQq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0" y="2448107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1942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+mn-lt"/>
              </a:rPr>
              <a:t>Γιατί μοιραζόμαστε πληροφορίες;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A19850-0D7F-91D3-BD5A-F4A2BEA9AE60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6F3B7DC-8900-592A-B6B2-BF818D34F672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CB2D3F-ABE9-1D54-6F8B-E859DC91F401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661990A-FE48-8B85-4274-045867BD9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D248E8FA-A030-D9A0-21C7-B755293965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289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283" y="192674"/>
            <a:ext cx="1253870" cy="12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153875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5496" y="360510"/>
            <a:ext cx="9376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Έξυπνες συμβουλές για το πώς να είστε ασφαλής </a:t>
            </a:r>
            <a:r>
              <a:rPr lang="el-GR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endParaRPr lang="en-US" sz="36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61006"/>
              </p:ext>
            </p:extLst>
          </p:nvPr>
        </p:nvGraphicFramePr>
        <p:xfrm>
          <a:off x="1679985" y="1944337"/>
          <a:ext cx="8128000" cy="3200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646651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0" dirty="0"/>
                        <a:t>1.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2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2.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3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3.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4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4.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999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5.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72669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F1FB96BE-FBFD-CDBF-919D-9D23F2B071ED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2E715C-CCE6-95CB-074A-02AF81D2F4C8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6EAC275-44BE-BD7C-EE7C-B25C2EB9CFA8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BBEEF55-F039-AC7C-CAAD-DB8E44A2C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8" name="Picture 17" descr="A logo of an owl&#10;&#10;Description automatically generated">
                <a:extLst>
                  <a:ext uri="{FF2B5EF4-FFF2-40B4-BE49-F238E27FC236}">
                    <a16:creationId xmlns:a16="http://schemas.microsoft.com/office/drawing/2014/main" id="{BBE492DE-75FA-9513-21DC-E6B4FBF5C9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97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15" y="1183699"/>
            <a:ext cx="7600950" cy="43243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8090" y="4793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do YOU want to be seen </a:t>
            </a:r>
            <a:endParaRPr lang="el-GR" sz="3600" b="1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1179E-489E-1EA5-140C-3644D9B95933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B43E8C-557A-0F69-764D-ECC6757F49DD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8C2C00-B031-3FE8-247E-4532A75EEB94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C4E76D9-E05F-413B-E26B-69EBE3F89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3" name="Picture 12" descr="A logo of an owl&#10;&#10;Description automatically generated">
                <a:extLst>
                  <a:ext uri="{FF2B5EF4-FFF2-40B4-BE49-F238E27FC236}">
                    <a16:creationId xmlns:a16="http://schemas.microsoft.com/office/drawing/2014/main" id="{144D6AA0-671C-288C-4220-1AE508B04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4D66BE9-48B7-D551-48A1-DD7932C1B356}"/>
              </a:ext>
            </a:extLst>
          </p:cNvPr>
          <p:cNvSpPr txBox="1"/>
          <p:nvPr/>
        </p:nvSpPr>
        <p:spPr>
          <a:xfrm>
            <a:off x="4146426" y="5657310"/>
            <a:ext cx="3538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sng" strike="noStrike" dirty="0">
                <a:solidFill>
                  <a:srgbClr val="E1A79B"/>
                </a:solidFill>
                <a:effectLst/>
                <a:latin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https://youtu.be/MCDzojPtVJc</a:t>
            </a:r>
            <a:r>
              <a:rPr lang="en-US" b="1" dirty="0">
                <a:solidFill>
                  <a:srgbClr val="E1A79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9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8012" y="5591064"/>
            <a:ext cx="457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b="1" i="0" u="sng" strike="noStrike" dirty="0">
                <a:solidFill>
                  <a:srgbClr val="E1A79B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https://internetsafety.pi.ac.cy/just-send-it/</a:t>
            </a:r>
            <a:r>
              <a:rPr lang="en-US" b="1" dirty="0">
                <a:solidFill>
                  <a:srgbClr val="E1A79B"/>
                </a:solidFill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1A7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386" y="1364977"/>
            <a:ext cx="8214014" cy="400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2060" y="635920"/>
            <a:ext cx="698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Just Send It!</a:t>
            </a:r>
            <a:endParaRPr lang="el-GR" sz="36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564AC8B-26A3-73B5-7730-8F9F4089034D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9901DE-9382-B981-EF60-E168B01872B4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E9270F-7016-A520-AB86-69EFD9A98129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0D68FF3-46C8-3C3D-698B-64588BE6E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3" name="Picture 12" descr="A logo of an owl&#10;&#10;Description automatically generated">
                <a:extLst>
                  <a:ext uri="{FF2B5EF4-FFF2-40B4-BE49-F238E27FC236}">
                    <a16:creationId xmlns:a16="http://schemas.microsoft.com/office/drawing/2014/main" id="{30B6952B-2B4B-91BE-AB62-0A3DA42F93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24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Sexting</a:t>
            </a:r>
            <a:endParaRPr lang="el-GR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698"/>
            <a:ext cx="10515600" cy="435133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l-GR" sz="2600" dirty="0"/>
              <a:t>Το </a:t>
            </a:r>
            <a:r>
              <a:rPr lang="el-GR" sz="2600" dirty="0" err="1"/>
              <a:t>sexting</a:t>
            </a:r>
            <a:r>
              <a:rPr lang="el-GR" sz="2600" dirty="0"/>
              <a:t> είναι η ανταλλαγή σεξουαλικών μηνυμάτων ή γυμνών φωτογραφιών/βίντεο</a:t>
            </a:r>
            <a:r>
              <a:rPr lang="en-US" sz="2600" dirty="0"/>
              <a:t> </a:t>
            </a:r>
            <a:r>
              <a:rPr lang="el-GR" sz="2600" dirty="0"/>
              <a:t>µέσω Διαδικτύου ή µέσω ψηφιακών τεχνολογιών</a:t>
            </a:r>
            <a:r>
              <a:rPr lang="en-US" sz="2600" dirty="0"/>
              <a:t>.</a:t>
            </a:r>
            <a:endParaRPr lang="el-GR" sz="26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Σύμφωνα με την Κυπριακή νομοθεσία: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Δεν επιτρέπεται σε κανένα παιδί κάτω των 13 ετών να στέλνει γυμνές φωτογραφίες ακόμη και του ίδιου του εαυτού του. 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Παιδιά ηλικίας άνω των 13 και κάτω των 18 ετών αν και μπορούν να ανταλλάσσουν φωτογραφίες μεταξύ τους (εξαιρέσεις ηλικίας συναίνεσης), εντούτοις ο διαμοιρασμός και η κοινοποίηση του σχετικού περιεχομένου σε τρίτα πρόσωπα, επιφέρει νομικές συνέπειες.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Παιδιά ηλικία 14 ετών και άνω μπορούν να έρθουν αντιμέτωπα με τη δικαιοσύνη για κακούργημα ή παιδική πορνογραφία.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181584"/>
            <a:ext cx="12192000" cy="0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F8C43767-C9AD-31FD-10C1-5E603F9DE5BC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3D99F5-C404-F655-910E-07F9751D1F3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9A840C-3669-0A11-56CE-D9ACC1EFD94D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18BDAFD-4872-39BF-B60C-346C827E69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2" name="Picture 11" descr="A logo of an owl&#10;&#10;Description automatically generated">
                <a:extLst>
                  <a:ext uri="{FF2B5EF4-FFF2-40B4-BE49-F238E27FC236}">
                    <a16:creationId xmlns:a16="http://schemas.microsoft.com/office/drawing/2014/main" id="{F4BA3512-4E4F-59FF-4AEC-D90243F2A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51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E1A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088357" y="134474"/>
            <a:ext cx="10515600" cy="910638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+mn-lt"/>
              </a:rPr>
              <a:t>Μηνύματα στο κινητό</a:t>
            </a:r>
          </a:p>
        </p:txBody>
      </p:sp>
      <p:pic>
        <p:nvPicPr>
          <p:cNvPr id="22" name="Picture 21" descr="http://www.iphonefaketext.com/screens/NjA4NTc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00" y="1036539"/>
            <a:ext cx="2774200" cy="470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http://www.iphonefaketext.com/screens/NjA4NTc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58" y="1057431"/>
            <a:ext cx="2636520" cy="46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ounded Rectangular Callout 23"/>
          <p:cNvSpPr/>
          <p:nvPr/>
        </p:nvSpPr>
        <p:spPr>
          <a:xfrm>
            <a:off x="4023186" y="2387551"/>
            <a:ext cx="1828800" cy="2857500"/>
          </a:xfrm>
          <a:prstGeom prst="wedgeRoundRectCallout">
            <a:avLst>
              <a:gd name="adj1" fmla="val 35834"/>
              <a:gd name="adj2" fmla="val 526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  <a:spcAft>
                <a:spcPts val="0"/>
              </a:spcAft>
            </a:pPr>
            <a:r>
              <a:rPr lang="el-G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8395204" y="2809606"/>
            <a:ext cx="1828800" cy="2286000"/>
          </a:xfrm>
          <a:prstGeom prst="wedgeRoundRectCallout">
            <a:avLst>
              <a:gd name="adj1" fmla="val -40208"/>
              <a:gd name="adj2" fmla="val 5306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800"/>
              </a:spcBef>
              <a:spcAft>
                <a:spcPts val="0"/>
              </a:spcAft>
            </a:pPr>
            <a:r>
              <a:rPr lang="el-G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396220" y="13487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396220" y="19075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96220" y="70605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00313" cy="6127750"/>
          </a:xfrm>
          <a:prstGeom prst="rect">
            <a:avLst/>
          </a:prstGeom>
          <a:solidFill>
            <a:srgbClr val="E1A79B"/>
          </a:solidFill>
          <a:ln>
            <a:solidFill>
              <a:srgbClr val="E1A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1ABE1A-59B1-6279-ED61-D9CA53BA5BF3}"/>
              </a:ext>
            </a:extLst>
          </p:cNvPr>
          <p:cNvGrpSpPr/>
          <p:nvPr/>
        </p:nvGrpSpPr>
        <p:grpSpPr>
          <a:xfrm>
            <a:off x="131965" y="6159865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699173-7200-95DC-6A17-CF20D5B36694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C6923F-254B-AA41-9682-82B06F569699}"/>
                </a:ext>
              </a:extLst>
            </p:cNvPr>
            <p:cNvGrpSpPr/>
            <p:nvPr/>
          </p:nvGrpSpPr>
          <p:grpSpPr>
            <a:xfrm>
              <a:off x="202305" y="6332269"/>
              <a:ext cx="1093402" cy="498190"/>
              <a:chOff x="202305" y="6332269"/>
              <a:chExt cx="1093402" cy="49819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44CF4EC-DAE5-8BDB-190B-61FEE4767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707" y="6332269"/>
                <a:ext cx="640000" cy="498190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42479979-2D14-B175-4B93-7023B01636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355033"/>
                <a:ext cx="456898" cy="4526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19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AE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803BC5FC858468B2ACAD93212A95D" ma:contentTypeVersion="20" ma:contentTypeDescription="Create a new document." ma:contentTypeScope="" ma:versionID="d36e7e2a1a4aabef0bb098dc2505f8bc">
  <xsd:schema xmlns:xsd="http://www.w3.org/2001/XMLSchema" xmlns:xs="http://www.w3.org/2001/XMLSchema" xmlns:p="http://schemas.microsoft.com/office/2006/metadata/properties" xmlns:ns1="http://schemas.microsoft.com/sharepoint/v3" xmlns:ns2="9822e29b-4d35-46d0-8019-0da1d477def0" xmlns:ns3="d90e524c-bc8a-4831-a335-e395a3654ea9" targetNamespace="http://schemas.microsoft.com/office/2006/metadata/properties" ma:root="true" ma:fieldsID="c19e381275d11142e6d2a5480da6ada7" ns1:_="" ns2:_="" ns3:_="">
    <xsd:import namespace="http://schemas.microsoft.com/sharepoint/v3"/>
    <xsd:import namespace="9822e29b-4d35-46d0-8019-0da1d477def0"/>
    <xsd:import namespace="d90e524c-bc8a-4831-a335-e395a3654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2e29b-4d35-46d0-8019-0da1d477d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246711-1ebf-4d8b-aa2c-daccc67f7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e524c-bc8a-4831-a335-e395a3654ea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d2fd6d-ac01-4edf-b12a-c06fd7d12bb3}" ma:internalName="TaxCatchAll" ma:showField="CatchAllData" ma:web="d90e524c-bc8a-4831-a335-e395a3654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A9710F-6B70-4583-A3BB-C1F226BB5A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278390-F192-40F6-8CF7-D71D29F68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22e29b-4d35-46d0-8019-0da1d477def0"/>
    <ds:schemaRef ds:uri="d90e524c-bc8a-4831-a335-e395a3654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5865</TotalTime>
  <Words>494</Words>
  <Application>Microsoft Office PowerPoint</Application>
  <PresentationFormat>Widescreen</PresentationFormat>
  <Paragraphs>68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Office Theme</vt:lpstr>
      <vt:lpstr>1_Office Theme</vt:lpstr>
      <vt:lpstr>2_Office Theme</vt:lpstr>
      <vt:lpstr>PowerPoint Presentation</vt:lpstr>
      <vt:lpstr>PowerPoint Presentation</vt:lpstr>
      <vt:lpstr>Γιατί μοιραζόμαστε πληροφορίες;</vt:lpstr>
      <vt:lpstr>PowerPoint Presentation</vt:lpstr>
      <vt:lpstr>PowerPoint Presentation</vt:lpstr>
      <vt:lpstr>PowerPoint Presentation</vt:lpstr>
      <vt:lpstr>Sexting</vt:lpstr>
      <vt:lpstr>Μηνύματα στο κινητό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Προσωπικά δεδομένα και ψηφιακή ταυτότητα</dc:title>
  <dc:creator>Nicolas Kanaris</dc:creator>
  <cp:lastModifiedBy>Παναγιώτα Ιωάννου</cp:lastModifiedBy>
  <cp:revision>18</cp:revision>
  <dcterms:created xsi:type="dcterms:W3CDTF">2018-09-24T05:46:52Z</dcterms:created>
  <dcterms:modified xsi:type="dcterms:W3CDTF">2023-10-20T12:10:17Z</dcterms:modified>
</cp:coreProperties>
</file>