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 id="2147483736" r:id="rId4"/>
    <p:sldMasterId id="2147483749" r:id="rId5"/>
    <p:sldMasterId id="2147483770" r:id="rId6"/>
  </p:sldMasterIdLst>
  <p:notesMasterIdLst>
    <p:notesMasterId r:id="rId57"/>
  </p:notesMasterIdLst>
  <p:sldIdLst>
    <p:sldId id="468" r:id="rId7"/>
    <p:sldId id="469" r:id="rId8"/>
    <p:sldId id="416" r:id="rId9"/>
    <p:sldId id="315" r:id="rId10"/>
    <p:sldId id="418" r:id="rId11"/>
    <p:sldId id="419" r:id="rId12"/>
    <p:sldId id="420" r:id="rId13"/>
    <p:sldId id="421" r:id="rId14"/>
    <p:sldId id="422" r:id="rId15"/>
    <p:sldId id="423" r:id="rId16"/>
    <p:sldId id="424" r:id="rId17"/>
    <p:sldId id="415" r:id="rId18"/>
    <p:sldId id="425" r:id="rId19"/>
    <p:sldId id="426" r:id="rId20"/>
    <p:sldId id="428" r:id="rId21"/>
    <p:sldId id="431" r:id="rId22"/>
    <p:sldId id="432" r:id="rId23"/>
    <p:sldId id="433" r:id="rId24"/>
    <p:sldId id="434" r:id="rId25"/>
    <p:sldId id="435" r:id="rId26"/>
    <p:sldId id="398" r:id="rId27"/>
    <p:sldId id="437" r:id="rId28"/>
    <p:sldId id="438" r:id="rId29"/>
    <p:sldId id="439" r:id="rId30"/>
    <p:sldId id="440" r:id="rId31"/>
    <p:sldId id="381" r:id="rId32"/>
    <p:sldId id="271" r:id="rId33"/>
    <p:sldId id="392" r:id="rId34"/>
    <p:sldId id="387" r:id="rId35"/>
    <p:sldId id="393" r:id="rId36"/>
    <p:sldId id="388" r:id="rId37"/>
    <p:sldId id="386" r:id="rId38"/>
    <p:sldId id="383" r:id="rId39"/>
    <p:sldId id="273" r:id="rId40"/>
    <p:sldId id="281" r:id="rId41"/>
    <p:sldId id="446" r:id="rId42"/>
    <p:sldId id="448" r:id="rId43"/>
    <p:sldId id="449" r:id="rId44"/>
    <p:sldId id="450" r:id="rId45"/>
    <p:sldId id="451" r:id="rId46"/>
    <p:sldId id="452" r:id="rId47"/>
    <p:sldId id="453" r:id="rId48"/>
    <p:sldId id="454" r:id="rId49"/>
    <p:sldId id="455" r:id="rId50"/>
    <p:sldId id="456" r:id="rId51"/>
    <p:sldId id="457" r:id="rId52"/>
    <p:sldId id="459" r:id="rId53"/>
    <p:sldId id="460" r:id="rId54"/>
    <p:sldId id="462" r:id="rId55"/>
    <p:sldId id="463" r:id="rId56"/>
  </p:sldIdLst>
  <p:sldSz cx="12192000" cy="6858000"/>
  <p:notesSz cx="10018713" cy="68881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A40D"/>
    <a:srgbClr val="1B2AC0"/>
    <a:srgbClr val="5ABAAC"/>
    <a:srgbClr val="E6E6E6"/>
    <a:srgbClr val="566D7F"/>
    <a:srgbClr val="F95345"/>
    <a:srgbClr val="E7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DA781C-DE3B-4B11-94A6-D12E4718B6BF}" v="38" dt="2023-10-20T11:57:39.9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20" autoAdjust="0"/>
    <p:restoredTop sz="86977" autoAdjust="0"/>
  </p:normalViewPr>
  <p:slideViewPr>
    <p:cSldViewPr snapToGrid="0">
      <p:cViewPr varScale="1">
        <p:scale>
          <a:sx n="59" d="100"/>
          <a:sy n="59" d="100"/>
        </p:scale>
        <p:origin x="115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presProps" Target="presProps.xml"/><Relationship Id="rId5" Type="http://schemas.openxmlformats.org/officeDocument/2006/relationships/slideMaster" Target="slideMasters/slideMaster3.xml"/><Relationship Id="rId61" Type="http://schemas.openxmlformats.org/officeDocument/2006/relationships/tableStyles" Target="tableStyle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4.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notesMaster" Target="notesMasters/notesMaster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heme" Target="theme/theme1.xml"/><Relationship Id="rId4" Type="http://schemas.openxmlformats.org/officeDocument/2006/relationships/slideMaster" Target="slideMasters/slideMaster2.xml"/><Relationship Id="rId9"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341442" cy="345604"/>
          </a:xfrm>
          <a:prstGeom prst="rect">
            <a:avLst/>
          </a:prstGeom>
        </p:spPr>
        <p:txBody>
          <a:bodyPr vert="horz" lIns="96606" tIns="48303" rIns="96606" bIns="48303" rtlCol="0"/>
          <a:lstStyle>
            <a:lvl1pPr algn="l">
              <a:defRPr sz="1300"/>
            </a:lvl1pPr>
          </a:lstStyle>
          <a:p>
            <a:endParaRPr lang="en-US"/>
          </a:p>
        </p:txBody>
      </p:sp>
      <p:sp>
        <p:nvSpPr>
          <p:cNvPr id="3" name="Date Placeholder 2"/>
          <p:cNvSpPr>
            <a:spLocks noGrp="1"/>
          </p:cNvSpPr>
          <p:nvPr>
            <p:ph type="dt" idx="1"/>
          </p:nvPr>
        </p:nvSpPr>
        <p:spPr>
          <a:xfrm>
            <a:off x="5674952" y="1"/>
            <a:ext cx="4341442" cy="345604"/>
          </a:xfrm>
          <a:prstGeom prst="rect">
            <a:avLst/>
          </a:prstGeom>
        </p:spPr>
        <p:txBody>
          <a:bodyPr vert="horz" lIns="96606" tIns="48303" rIns="96606" bIns="48303" rtlCol="0"/>
          <a:lstStyle>
            <a:lvl1pPr algn="r">
              <a:defRPr sz="1300"/>
            </a:lvl1pPr>
          </a:lstStyle>
          <a:p>
            <a:fld id="{C5302620-66A0-4C98-A19A-7C6E02CB6686}" type="datetimeFigureOut">
              <a:rPr lang="en-US" smtClean="0"/>
              <a:t>10/20/2023</a:t>
            </a:fld>
            <a:endParaRPr lang="en-US"/>
          </a:p>
        </p:txBody>
      </p:sp>
      <p:sp>
        <p:nvSpPr>
          <p:cNvPr id="4" name="Slide Image Placeholder 3"/>
          <p:cNvSpPr>
            <a:spLocks noGrp="1" noRot="1" noChangeAspect="1"/>
          </p:cNvSpPr>
          <p:nvPr>
            <p:ph type="sldImg" idx="2"/>
          </p:nvPr>
        </p:nvSpPr>
        <p:spPr>
          <a:xfrm>
            <a:off x="2941638" y="860425"/>
            <a:ext cx="4135437" cy="2325688"/>
          </a:xfrm>
          <a:prstGeom prst="rect">
            <a:avLst/>
          </a:prstGeom>
          <a:noFill/>
          <a:ln w="12700">
            <a:solidFill>
              <a:prstClr val="black"/>
            </a:solidFill>
          </a:ln>
        </p:spPr>
        <p:txBody>
          <a:bodyPr vert="horz" lIns="96606" tIns="48303" rIns="96606" bIns="48303" rtlCol="0" anchor="ctr"/>
          <a:lstStyle/>
          <a:p>
            <a:endParaRPr lang="en-US"/>
          </a:p>
        </p:txBody>
      </p:sp>
      <p:sp>
        <p:nvSpPr>
          <p:cNvPr id="5" name="Notes Placeholder 4"/>
          <p:cNvSpPr>
            <a:spLocks noGrp="1"/>
          </p:cNvSpPr>
          <p:nvPr>
            <p:ph type="body" sz="quarter" idx="3"/>
          </p:nvPr>
        </p:nvSpPr>
        <p:spPr>
          <a:xfrm>
            <a:off x="1001872" y="3314928"/>
            <a:ext cx="8014970" cy="2712215"/>
          </a:xfrm>
          <a:prstGeom prst="rect">
            <a:avLst/>
          </a:prstGeom>
        </p:spPr>
        <p:txBody>
          <a:bodyPr vert="horz" lIns="96606" tIns="48303" rIns="96606" bIns="4830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42560"/>
            <a:ext cx="4341442" cy="345603"/>
          </a:xfrm>
          <a:prstGeom prst="rect">
            <a:avLst/>
          </a:prstGeom>
        </p:spPr>
        <p:txBody>
          <a:bodyPr vert="horz" lIns="96606" tIns="48303" rIns="96606" bIns="48303" rtlCol="0" anchor="b"/>
          <a:lstStyle>
            <a:lvl1pPr algn="l">
              <a:defRPr sz="1300"/>
            </a:lvl1pPr>
          </a:lstStyle>
          <a:p>
            <a:endParaRPr lang="en-US"/>
          </a:p>
        </p:txBody>
      </p:sp>
      <p:sp>
        <p:nvSpPr>
          <p:cNvPr id="7" name="Slide Number Placeholder 6"/>
          <p:cNvSpPr>
            <a:spLocks noGrp="1"/>
          </p:cNvSpPr>
          <p:nvPr>
            <p:ph type="sldNum" sz="quarter" idx="5"/>
          </p:nvPr>
        </p:nvSpPr>
        <p:spPr>
          <a:xfrm>
            <a:off x="5674952" y="6542560"/>
            <a:ext cx="4341442" cy="345603"/>
          </a:xfrm>
          <a:prstGeom prst="rect">
            <a:avLst/>
          </a:prstGeom>
        </p:spPr>
        <p:txBody>
          <a:bodyPr vert="horz" lIns="96606" tIns="48303" rIns="96606" bIns="48303" rtlCol="0" anchor="b"/>
          <a:lstStyle>
            <a:lvl1pPr algn="r">
              <a:defRPr sz="1300"/>
            </a:lvl1pPr>
          </a:lstStyle>
          <a:p>
            <a:fld id="{89AF7037-D0F7-4C76-B7FC-F5FD18CE138A}" type="slidenum">
              <a:rPr lang="en-US" smtClean="0"/>
              <a:t>‹#›</a:t>
            </a:fld>
            <a:endParaRPr lang="en-US"/>
          </a:p>
        </p:txBody>
      </p:sp>
    </p:spTree>
    <p:extLst>
      <p:ext uri="{BB962C8B-B14F-4D97-AF65-F5344CB8AC3E}">
        <p14:creationId xmlns:p14="http://schemas.microsoft.com/office/powerpoint/2010/main" val="3630810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ellinikahoaxes.gr/2015/08/01/rare-blue-watermelon/" TargetMode="External"/><Relationship Id="rId7" Type="http://schemas.openxmlformats.org/officeDocument/2006/relationships/hyperlink" Target="https://i.pinimg.com/originals/93/51/16/9351164a09bf8af71007d2ea0c07c779.jpg"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www.pinterest.com/pin/440156563553433861/" TargetMode="External"/><Relationship Id="rId5" Type="http://schemas.openxmlformats.org/officeDocument/2006/relationships/hyperlink" Target="https://www.buzzfeed.com/jessicamisener/15-viral-pinterest-photos-that-are-actually-fake" TargetMode="External"/><Relationship Id="rId4" Type="http://schemas.openxmlformats.org/officeDocument/2006/relationships/hyperlink" Target="https://www.snopes.com/fact-check/moon-melon/"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epikairo.com/tag/asteroidis-2016-nf23/"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ellinikahoaxes.gr/2018/08/22/2016-nf23/" TargetMode="External"/><Relationship Id="rId4" Type="http://schemas.openxmlformats.org/officeDocument/2006/relationships/hyperlink" Target="https://difernews.gr/synagermos-terastios-asteroeidis-tha-perasei-epikindyna-konta-sti-gi/"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ellinikahoaxes.gr/2015/08/01/rare-blue-watermelon/" TargetMode="External"/><Relationship Id="rId7" Type="http://schemas.openxmlformats.org/officeDocument/2006/relationships/hyperlink" Target="https://i.pinimg.com/originals/93/51/16/9351164a09bf8af71007d2ea0c07c779.jpg"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pinterest.com/pin/440156563553433861/" TargetMode="External"/><Relationship Id="rId5" Type="http://schemas.openxmlformats.org/officeDocument/2006/relationships/hyperlink" Target="https://www.buzzfeed.com/jessicamisener/15-viral-pinterest-photos-that-are-actually-fake" TargetMode="External"/><Relationship Id="rId4" Type="http://schemas.openxmlformats.org/officeDocument/2006/relationships/hyperlink" Target="https://www.snopes.com/fact-check/moon-melon/"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protothema.gr/environment/article/814769/sunagermos-apo-ti-nasa-megalos-asteroeidis-tha-perasei-epikinduna-koda-sti-gi/"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ellinikahoaxes.gr/2018/08/22/2016-nf23/" TargetMode="External"/><Relationship Id="rId4" Type="http://schemas.openxmlformats.org/officeDocument/2006/relationships/hyperlink" Target="http://ellinikahoaxes.gr/2016/07/20/eric-norton/"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cnn.gr/news/kosmos/story/143754/asteroeidis-megalyteros-apo-ti-megali-pyramida-tis-gkizas-tha-perasei-konta-apo-ti-gi"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ellinikahoaxes.gr/2018/08/22/2016-nf23/"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cnn.gr/news/kosmos/story/143754/asteroeidis-megalyteros-apo-ti-megali-pyramida-tis-gkizas-tha-perasei-konta-apo-ti-g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ellinikahoaxes.gr/2018/08/22/2016-nf23/"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ptisidiastima.com/2016-nf23-close-approach/"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ellinikahoaxes.gr/2018/08/22/2016-nf23/" TargetMode="External"/><Relationship Id="rId4" Type="http://schemas.openxmlformats.org/officeDocument/2006/relationships/hyperlink" Target="https://www.cnn.gr/news/kosmos/story/143754/asteroeidis-megalyteros-apo-ti-megali-pyramida-tis-gkizas-tha-perasei-konta-apo-ti-gi"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cnn.gr/news/kosmos/story/144029/h-alitheia-gia-ton-epikindyno-asteroeidi-poy-tha-perasei-konta-apo-ti-gi"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ellinikahoaxes.gr/2018/08/22/2016-nf23/"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ellinikahoaxes.gr/2018/08/22/2016-nf23/"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cnn.gr/news/kosmos/story/48935/se-treis-vretanoys-epistimones-to-nompel-fysikis-2016"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tovatraxi.com/science/se-omada-epistimonon-pou-xemplexe-ta-akoustika-enos-kinhtou-to-nompel-fysikhs"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tovatraxi.com/science/se-omada-epistimonon-pou-xemplexe-ta-akoustika-enos-kinhtou-to-nompel-fysikhs"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tovatraxi.com/about-2/"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ellinikahoaxes.gr/2015/08/01/rare-blue-watermelon/" TargetMode="External"/><Relationship Id="rId7" Type="http://schemas.openxmlformats.org/officeDocument/2006/relationships/hyperlink" Target="https://i.pinimg.com/originals/93/51/16/9351164a09bf8af71007d2ea0c07c779.jpg"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www.pinterest.com/pin/440156563553433861/" TargetMode="External"/><Relationship Id="rId5" Type="http://schemas.openxmlformats.org/officeDocument/2006/relationships/hyperlink" Target="https://www.buzzfeed.com/jessicamisener/15-viral-pinterest-photos-that-are-actually-fake" TargetMode="External"/><Relationship Id="rId4" Type="http://schemas.openxmlformats.org/officeDocument/2006/relationships/hyperlink" Target="https://www.snopes.com/fact-check/moon-melon/"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ellinikahoaxes.gr/2015/08/01/rare-blue-watermelon/" TargetMode="External"/><Relationship Id="rId7" Type="http://schemas.openxmlformats.org/officeDocument/2006/relationships/hyperlink" Target="https://i.pinimg.com/originals/93/51/16/9351164a09bf8af71007d2ea0c07c779.jpg"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www.pinterest.com/pin/440156563553433861/" TargetMode="External"/><Relationship Id="rId5" Type="http://schemas.openxmlformats.org/officeDocument/2006/relationships/hyperlink" Target="https://www.buzzfeed.com/jessicamisener/15-viral-pinterest-photos-that-are-actually-fake" TargetMode="External"/><Relationship Id="rId4" Type="http://schemas.openxmlformats.org/officeDocument/2006/relationships/hyperlink" Target="https://www.snopes.com/fact-check/moon-melon/"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ellinikahoaxes.gr/2015/08/01/rare-blue-watermelon/" TargetMode="External"/><Relationship Id="rId7" Type="http://schemas.openxmlformats.org/officeDocument/2006/relationships/hyperlink" Target="https://i.pinimg.com/originals/93/51/16/9351164a09bf8af71007d2ea0c07c779.jpg"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www.pinterest.com/pin/440156563553433861/" TargetMode="External"/><Relationship Id="rId5" Type="http://schemas.openxmlformats.org/officeDocument/2006/relationships/hyperlink" Target="https://www.buzzfeed.com/jessicamisener/15-viral-pinterest-photos-that-are-actually-fake" TargetMode="External"/><Relationship Id="rId4" Type="http://schemas.openxmlformats.org/officeDocument/2006/relationships/hyperlink" Target="https://www.snopes.com/fact-check/moon-melon/"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ellinikahoaxes.gr/2015/08/01/rare-blue-watermelon/" TargetMode="External"/><Relationship Id="rId7" Type="http://schemas.openxmlformats.org/officeDocument/2006/relationships/hyperlink" Target="https://i.pinimg.com/originals/93/51/16/9351164a09bf8af71007d2ea0c07c779.jpg"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www.pinterest.com/pin/440156563553433861/" TargetMode="External"/><Relationship Id="rId5" Type="http://schemas.openxmlformats.org/officeDocument/2006/relationships/hyperlink" Target="https://www.buzzfeed.com/jessicamisener/15-viral-pinterest-photos-that-are-actually-fake" TargetMode="External"/><Relationship Id="rId4" Type="http://schemas.openxmlformats.org/officeDocument/2006/relationships/hyperlink" Target="https://www.snopes.com/fact-check/moon-melon/"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ellinikahoaxes.gr/2015/08/01/rare-blue-watermelon/" TargetMode="External"/><Relationship Id="rId7" Type="http://schemas.openxmlformats.org/officeDocument/2006/relationships/hyperlink" Target="https://i.pinimg.com/originals/93/51/16/9351164a09bf8af71007d2ea0c07c779.jpg"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www.pinterest.com/pin/440156563553433861/" TargetMode="External"/><Relationship Id="rId5" Type="http://schemas.openxmlformats.org/officeDocument/2006/relationships/hyperlink" Target="https://www.buzzfeed.com/jessicamisener/15-viral-pinterest-photos-that-are-actually-fake" TargetMode="External"/><Relationship Id="rId4" Type="http://schemas.openxmlformats.org/officeDocument/2006/relationships/hyperlink" Target="https://www.snopes.com/fact-check/moon-melon/"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ellinikahoaxes.gr/2015/08/01/rare-blue-watermelon/" TargetMode="External"/><Relationship Id="rId7" Type="http://schemas.openxmlformats.org/officeDocument/2006/relationships/hyperlink" Target="https://i.pinimg.com/originals/93/51/16/9351164a09bf8af71007d2ea0c07c779.jpg"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www.pinterest.com/pin/440156563553433861/" TargetMode="External"/><Relationship Id="rId5" Type="http://schemas.openxmlformats.org/officeDocument/2006/relationships/hyperlink" Target="https://www.buzzfeed.com/jessicamisener/15-viral-pinterest-photos-that-are-actually-fake" TargetMode="External"/><Relationship Id="rId4" Type="http://schemas.openxmlformats.org/officeDocument/2006/relationships/hyperlink" Target="https://www.snopes.com/fact-check/moon-melon/"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ellinikahoaxes.gr/2015/08/01/rare-blue-watermelon/" TargetMode="External"/><Relationship Id="rId7" Type="http://schemas.openxmlformats.org/officeDocument/2006/relationships/hyperlink" Target="https://i.pinimg.com/originals/93/51/16/9351164a09bf8af71007d2ea0c07c779.jpg"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www.pinterest.com/pin/440156563553433861/" TargetMode="External"/><Relationship Id="rId5" Type="http://schemas.openxmlformats.org/officeDocument/2006/relationships/hyperlink" Target="https://www.buzzfeed.com/jessicamisener/15-viral-pinterest-photos-that-are-actually-fake" TargetMode="External"/><Relationship Id="rId4" Type="http://schemas.openxmlformats.org/officeDocument/2006/relationships/hyperlink" Target="https://www.snopes.com/fact-check/moon-melon/"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hlinkClick r:id="rId3"/>
              </a:rPr>
              <a:t>http://ellinikahoaxes.gr/2015/08/01/rare-blue-watermelon/</a:t>
            </a:r>
            <a:r>
              <a:rPr lang="el-GR" sz="1200" dirty="0"/>
              <a:t> </a:t>
            </a:r>
            <a:endParaRPr lang="en-US" sz="1200" dirty="0"/>
          </a:p>
          <a:p>
            <a:pPr>
              <a:defRPr/>
            </a:pPr>
            <a:r>
              <a:rPr lang="en-US" sz="1200" dirty="0">
                <a:hlinkClick r:id="rId4"/>
              </a:rPr>
              <a:t>https://www.snopes.com/fact-check/moon-melon/</a:t>
            </a:r>
            <a:r>
              <a:rPr lang="el-GR" sz="1200" dirty="0"/>
              <a:t> </a:t>
            </a:r>
            <a:endParaRPr lang="en-US" sz="1200" dirty="0"/>
          </a:p>
          <a:p>
            <a:pPr>
              <a:defRPr/>
            </a:pPr>
            <a:r>
              <a:rPr lang="en-US" sz="1200" dirty="0">
                <a:hlinkClick r:id="rId5"/>
              </a:rPr>
              <a:t>https://www.buzzfeed.com/jessicamisener/15-viral-pinterest-photos-that-are-actually-fake</a:t>
            </a:r>
            <a:r>
              <a:rPr lang="el-GR" sz="1200" dirty="0"/>
              <a:t> </a:t>
            </a:r>
            <a:endParaRPr lang="en-US" sz="1200" dirty="0"/>
          </a:p>
          <a:p>
            <a:pPr>
              <a:defRPr/>
            </a:pPr>
            <a:r>
              <a:rPr lang="en-US" sz="1200" dirty="0">
                <a:hlinkClick r:id="rId6"/>
              </a:rPr>
              <a:t>https://www.dailydot.com/culture/top-10-pinterest-hoaxes-debunked/ </a:t>
            </a:r>
          </a:p>
          <a:p>
            <a:pPr>
              <a:defRPr/>
            </a:pPr>
            <a:r>
              <a:rPr lang="en-US" sz="1200" dirty="0">
                <a:hlinkClick r:id="rId6"/>
              </a:rPr>
              <a:t>https://www.pinterest.com/pin/440156563553433861/</a:t>
            </a:r>
            <a:r>
              <a:rPr lang="el-GR" sz="1200" dirty="0"/>
              <a:t> </a:t>
            </a:r>
            <a:endParaRPr lang="en-US" sz="1200" dirty="0"/>
          </a:p>
          <a:p>
            <a:r>
              <a:rPr lang="en-US" sz="1200" dirty="0">
                <a:hlinkClick r:id="rId7"/>
              </a:rPr>
              <a:t>https://i.pinimg.com/originals/93/51/16/9351164a09bf8af71007d2ea0c07c779.jpg</a:t>
            </a:r>
            <a:r>
              <a:rPr lang="el-GR" sz="1200" dirty="0"/>
              <a:t> </a:t>
            </a:r>
            <a:endParaRPr lang="en-US" sz="1200" dirty="0"/>
          </a:p>
          <a:p>
            <a:endParaRPr lang="en-CY" dirty="0"/>
          </a:p>
          <a:p>
            <a:endParaRPr lang="en-US" dirty="0"/>
          </a:p>
        </p:txBody>
      </p:sp>
      <p:sp>
        <p:nvSpPr>
          <p:cNvPr id="4" name="Slide Number Placeholder 3"/>
          <p:cNvSpPr>
            <a:spLocks noGrp="1"/>
          </p:cNvSpPr>
          <p:nvPr>
            <p:ph type="sldNum" sz="quarter" idx="10"/>
          </p:nvPr>
        </p:nvSpPr>
        <p:spPr/>
        <p:txBody>
          <a:bodyPr/>
          <a:lstStyle/>
          <a:p>
            <a:fld id="{89AF7037-D0F7-4C76-B7FC-F5FD18CE138A}" type="slidenum">
              <a:rPr lang="en-US" smtClean="0"/>
              <a:t>6</a:t>
            </a:fld>
            <a:endParaRPr lang="en-US"/>
          </a:p>
        </p:txBody>
      </p:sp>
    </p:spTree>
    <p:extLst>
      <p:ext uri="{BB962C8B-B14F-4D97-AF65-F5344CB8AC3E}">
        <p14:creationId xmlns:p14="http://schemas.microsoft.com/office/powerpoint/2010/main" val="15202342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AF7037-D0F7-4C76-B7FC-F5FD18CE138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72814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AF7037-D0F7-4C76-B7FC-F5FD18CE138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25278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AF7037-D0F7-4C76-B7FC-F5FD18CE138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73408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AF7037-D0F7-4C76-B7FC-F5FD18CE138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11723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AF7037-D0F7-4C76-B7FC-F5FD18CE138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89263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AF7037-D0F7-4C76-B7FC-F5FD18CE138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27507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AF7037-D0F7-4C76-B7FC-F5FD18CE138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300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300" b="1" i="0" u="sng" strike="noStrike" kern="1200" cap="none" spc="0" normalizeH="0" baseline="0" noProof="0" dirty="0">
                <a:ln>
                  <a:noFill/>
                </a:ln>
                <a:solidFill>
                  <a:prstClr val="white"/>
                </a:solidFill>
                <a:effectLst/>
                <a:uLnTx/>
                <a:uFillTx/>
                <a:latin typeface="+mn-lt"/>
                <a:ea typeface="+mn-ea"/>
                <a:cs typeface="+mn-cs"/>
              </a:rPr>
              <a:t>Δραστηριότητα</a:t>
            </a:r>
            <a:endParaRPr kumimoji="0" lang="en-GB" sz="1300" b="1" i="0" u="sng" strike="noStrike" kern="1200" cap="none" spc="0" normalizeH="0" baseline="0" noProof="0" dirty="0">
              <a:ln>
                <a:noFill/>
              </a:ln>
              <a:solidFill>
                <a:prstClr val="white"/>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300" b="0" i="0" u="none" strike="noStrike" kern="1200" cap="none" spc="0" normalizeH="0" baseline="0" noProof="0" dirty="0">
                <a:ln>
                  <a:noFill/>
                </a:ln>
                <a:solidFill>
                  <a:prstClr val="white"/>
                </a:solidFill>
                <a:effectLst/>
                <a:uLnTx/>
                <a:uFillTx/>
                <a:latin typeface="+mn-lt"/>
                <a:ea typeface="+mn-ea"/>
                <a:cs typeface="+mn-cs"/>
              </a:rPr>
              <a:t>Κάντε μια λίστα με τα σημεία που πρέπει να προσέχετε όταν βλέπετε διαδικτυακό περιεχόμενο.</a:t>
            </a:r>
            <a:endParaRPr kumimoji="0" lang="en-GB" sz="1300" b="0" i="0" u="none" strike="noStrike" kern="1200" cap="none" spc="0" normalizeH="0" baseline="0" noProof="0" dirty="0">
              <a:ln>
                <a:noFill/>
              </a:ln>
              <a:solidFill>
                <a:prstClr val="white"/>
              </a:solidFill>
              <a:effectLst/>
              <a:uLnTx/>
              <a:uFillTx/>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AF7037-D0F7-4C76-B7FC-F5FD18CE138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82576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AF7037-D0F7-4C76-B7FC-F5FD18CE138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93096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l-GR" sz="13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3"/>
              </a:rPr>
              <a:t>http://www.epikairo.com/tag/asteroidis-2016-nf23/</a:t>
            </a:r>
            <a:r>
              <a:rPr lang="el-GR" sz="1300" u="sng" dirty="0">
                <a:solidFill>
                  <a:srgbClr val="0000FF"/>
                </a:solidFill>
                <a:latin typeface="Calibri" panose="020F0502020204030204" pitchFamily="34" charset="0"/>
                <a:ea typeface="Calibri" panose="020F0502020204030204" pitchFamily="34" charset="0"/>
                <a:cs typeface="Times New Roman" panose="02020603050405020304" pitchFamily="18" charset="0"/>
              </a:rPr>
              <a:t> </a:t>
            </a:r>
            <a:endParaRPr lang="en-CY" sz="1700" dirty="0">
              <a:latin typeface="Calibri" panose="020F0502020204030204" pitchFamily="34" charset="0"/>
              <a:ea typeface="Calibri" panose="020F0502020204030204" pitchFamily="34" charset="0"/>
              <a:cs typeface="Times New Roman" panose="02020603050405020304" pitchFamily="18" charset="0"/>
            </a:endParaRPr>
          </a:p>
          <a:p>
            <a:pPr defTabSz="966064">
              <a:defRPr/>
            </a:pPr>
            <a:r>
              <a:rPr lang="el-GR" sz="13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4"/>
              </a:rPr>
              <a:t>https://difernews.gr/synagermos-terastios-asteroeidis-tha-perasei-epikindyna-konta-sti-gi/</a:t>
            </a:r>
            <a:r>
              <a:rPr lang="el-GR" sz="1500" dirty="0">
                <a:latin typeface="Calibri" panose="020F0502020204030204" pitchFamily="34" charset="0"/>
                <a:ea typeface="Calibri" panose="020F0502020204030204" pitchFamily="34" charset="0"/>
                <a:cs typeface="Times New Roman" panose="02020603050405020304" pitchFamily="18" charset="0"/>
              </a:rPr>
              <a:t>  </a:t>
            </a:r>
            <a:endParaRPr lang="en-CY" sz="1300" dirty="0"/>
          </a:p>
          <a:p>
            <a:endParaRPr lang="el-GR" dirty="0"/>
          </a:p>
          <a:p>
            <a:endParaRPr lang="el-GR" dirty="0"/>
          </a:p>
          <a:p>
            <a:endParaRPr lang="el-GR" dirty="0"/>
          </a:p>
          <a:p>
            <a:pPr defTabSz="966064">
              <a:defRPr/>
            </a:pPr>
            <a:r>
              <a:rPr lang="en-US" u="sng" dirty="0">
                <a:hlinkClick r:id="rId5"/>
              </a:rPr>
              <a:t>http://ellinikahoaxes.gr/2018/08/22/2016-nf23/</a:t>
            </a:r>
            <a:r>
              <a:rPr lang="en-US" dirty="0"/>
              <a:t> </a:t>
            </a:r>
          </a:p>
          <a:p>
            <a:endParaRPr lang="en-CY" dirty="0"/>
          </a:p>
        </p:txBody>
      </p:sp>
      <p:sp>
        <p:nvSpPr>
          <p:cNvPr id="4" name="Slide Number Placeholder 3"/>
          <p:cNvSpPr>
            <a:spLocks noGrp="1"/>
          </p:cNvSpPr>
          <p:nvPr>
            <p:ph type="sldNum" sz="quarter" idx="5"/>
          </p:nvPr>
        </p:nvSpPr>
        <p:spPr/>
        <p:txBody>
          <a:bodyPr/>
          <a:lstStyle/>
          <a:p>
            <a:fld id="{89AF7037-D0F7-4C76-B7FC-F5FD18CE138A}" type="slidenum">
              <a:rPr lang="en-US" smtClean="0"/>
              <a:t>26</a:t>
            </a:fld>
            <a:endParaRPr lang="en-US"/>
          </a:p>
        </p:txBody>
      </p:sp>
    </p:spTree>
    <p:extLst>
      <p:ext uri="{BB962C8B-B14F-4D97-AF65-F5344CB8AC3E}">
        <p14:creationId xmlns:p14="http://schemas.microsoft.com/office/powerpoint/2010/main" val="3329801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hlinkClick r:id="rId3"/>
              </a:rPr>
              <a:t>http://ellinikahoaxes.gr/2015/08/01/rare-blue-watermelon/</a:t>
            </a:r>
            <a:r>
              <a:rPr lang="el-GR" sz="1200" dirty="0"/>
              <a:t> </a:t>
            </a:r>
            <a:endParaRPr lang="en-US" sz="1200" dirty="0"/>
          </a:p>
          <a:p>
            <a:pPr>
              <a:defRPr/>
            </a:pPr>
            <a:r>
              <a:rPr lang="en-US" sz="1200" dirty="0">
                <a:hlinkClick r:id="rId4"/>
              </a:rPr>
              <a:t>https://www.snopes.com/fact-check/moon-melon/</a:t>
            </a:r>
            <a:r>
              <a:rPr lang="el-GR" sz="1200" dirty="0"/>
              <a:t> </a:t>
            </a:r>
            <a:endParaRPr lang="en-US" sz="1200" dirty="0"/>
          </a:p>
          <a:p>
            <a:pPr>
              <a:defRPr/>
            </a:pPr>
            <a:r>
              <a:rPr lang="en-US" sz="1200" dirty="0">
                <a:hlinkClick r:id="rId5"/>
              </a:rPr>
              <a:t>https://www.buzzfeed.com/jessicamisener/15-viral-pinterest-photos-that-are-actually-fake</a:t>
            </a:r>
            <a:r>
              <a:rPr lang="el-GR" sz="1200" dirty="0"/>
              <a:t> </a:t>
            </a:r>
            <a:endParaRPr lang="en-US" sz="1200" dirty="0"/>
          </a:p>
          <a:p>
            <a:pPr>
              <a:defRPr/>
            </a:pPr>
            <a:r>
              <a:rPr lang="en-US" sz="1200" dirty="0">
                <a:hlinkClick r:id="rId6"/>
              </a:rPr>
              <a:t>https://www.dailydot.com/culture/top-10-pinterest-hoaxes-debunked/ </a:t>
            </a:r>
          </a:p>
          <a:p>
            <a:pPr>
              <a:defRPr/>
            </a:pPr>
            <a:r>
              <a:rPr lang="en-US" sz="1200" dirty="0">
                <a:hlinkClick r:id="rId6"/>
              </a:rPr>
              <a:t>https://www.pinterest.com/pin/440156563553433861/</a:t>
            </a:r>
            <a:r>
              <a:rPr lang="el-GR" sz="1200" dirty="0"/>
              <a:t> </a:t>
            </a:r>
            <a:endParaRPr lang="en-US" sz="1200" dirty="0"/>
          </a:p>
          <a:p>
            <a:r>
              <a:rPr lang="en-US" sz="1200" dirty="0">
                <a:hlinkClick r:id="rId7"/>
              </a:rPr>
              <a:t>https://i.pinimg.com/originals/93/51/16/9351164a09bf8af71007d2ea0c07c779.jpg</a:t>
            </a:r>
            <a:r>
              <a:rPr lang="el-GR" sz="1200" dirty="0"/>
              <a:t> </a:t>
            </a:r>
            <a:endParaRPr lang="en-US" sz="1200" dirty="0"/>
          </a:p>
          <a:p>
            <a:endParaRPr lang="en-CY"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AF7037-D0F7-4C76-B7FC-F5FD18CE138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64662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0"/>
              </a:spcBef>
              <a:spcAft>
                <a:spcPct val="0"/>
              </a:spcAft>
            </a:pPr>
            <a:r>
              <a:rPr lang="en-US" alt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https://www.protothema.gr/environment/article/814769/sunagermos-apo-ti-nasa-megalos-asteroeidis-tha-perasei-epikinduna-koda-sti-gi/</a:t>
            </a:r>
            <a:endParaRPr lang="en-US" altLang="en-US" sz="2100" dirty="0">
              <a:latin typeface="Arial" panose="020B0604020202020204" pitchFamily="34" charset="0"/>
            </a:endParaRPr>
          </a:p>
          <a:p>
            <a:pPr>
              <a:lnSpc>
                <a:spcPct val="107000"/>
              </a:lnSpc>
              <a:spcAft>
                <a:spcPts val="845"/>
              </a:spcAft>
            </a:pPr>
            <a:endParaRPr lang="el-GR"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4"/>
            </a:endParaRPr>
          </a:p>
          <a:p>
            <a:pPr>
              <a:lnSpc>
                <a:spcPct val="107000"/>
              </a:lnSpc>
              <a:spcAft>
                <a:spcPts val="845"/>
              </a:spcAft>
            </a:pPr>
            <a:r>
              <a:rPr lang="en-US" u="sng" dirty="0">
                <a:hlinkClick r:id="rId5"/>
              </a:rPr>
              <a:t>http://ellinikahoaxes.gr/2018/08/22/2016-nf23/</a:t>
            </a:r>
            <a:r>
              <a:rPr lang="en-US" dirty="0"/>
              <a:t> </a:t>
            </a:r>
          </a:p>
          <a:p>
            <a:endParaRPr lang="en-US" dirty="0"/>
          </a:p>
        </p:txBody>
      </p:sp>
      <p:sp>
        <p:nvSpPr>
          <p:cNvPr id="4" name="Slide Number Placeholder 3"/>
          <p:cNvSpPr>
            <a:spLocks noGrp="1"/>
          </p:cNvSpPr>
          <p:nvPr>
            <p:ph type="sldNum" sz="quarter" idx="10"/>
          </p:nvPr>
        </p:nvSpPr>
        <p:spPr/>
        <p:txBody>
          <a:bodyPr/>
          <a:lstStyle/>
          <a:p>
            <a:fld id="{89AF7037-D0F7-4C76-B7FC-F5FD18CE138A}" type="slidenum">
              <a:rPr lang="en-US" smtClean="0"/>
              <a:t>27</a:t>
            </a:fld>
            <a:endParaRPr lang="en-US"/>
          </a:p>
        </p:txBody>
      </p:sp>
    </p:spTree>
    <p:extLst>
      <p:ext uri="{BB962C8B-B14F-4D97-AF65-F5344CB8AC3E}">
        <p14:creationId xmlns:p14="http://schemas.microsoft.com/office/powerpoint/2010/main" val="23439883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l-GR" sz="13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3"/>
              </a:rPr>
              <a:t>https://www.cnn.gr/news/kosmos/story/143754/asteroeidis-megalyteros-apo-ti-megali-pyramida-tis-gkizas-tha-perasei-konta-apo-ti-gi</a:t>
            </a:r>
            <a:endParaRPr lang="en-CY" sz="17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a:p>
            <a:pPr defTabSz="966064">
              <a:defRPr/>
            </a:pPr>
            <a:r>
              <a:rPr lang="en-US" u="sng" dirty="0">
                <a:hlinkClick r:id="rId4"/>
              </a:rPr>
              <a:t>http://ellinikahoaxes.gr/2018/08/22/2016-nf23/</a:t>
            </a:r>
            <a:r>
              <a:rPr lang="en-US" dirty="0"/>
              <a:t> </a:t>
            </a:r>
          </a:p>
          <a:p>
            <a:endParaRPr lang="en-CY" dirty="0"/>
          </a:p>
        </p:txBody>
      </p:sp>
      <p:sp>
        <p:nvSpPr>
          <p:cNvPr id="4" name="Slide Number Placeholder 3"/>
          <p:cNvSpPr>
            <a:spLocks noGrp="1"/>
          </p:cNvSpPr>
          <p:nvPr>
            <p:ph type="sldNum" sz="quarter" idx="5"/>
          </p:nvPr>
        </p:nvSpPr>
        <p:spPr/>
        <p:txBody>
          <a:bodyPr/>
          <a:lstStyle/>
          <a:p>
            <a:fld id="{89AF7037-D0F7-4C76-B7FC-F5FD18CE138A}" type="slidenum">
              <a:rPr lang="en-US" smtClean="0"/>
              <a:t>28</a:t>
            </a:fld>
            <a:endParaRPr lang="en-US"/>
          </a:p>
        </p:txBody>
      </p:sp>
    </p:spTree>
    <p:extLst>
      <p:ext uri="{BB962C8B-B14F-4D97-AF65-F5344CB8AC3E}">
        <p14:creationId xmlns:p14="http://schemas.microsoft.com/office/powerpoint/2010/main" val="1639133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l-GR" sz="13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3"/>
              </a:rPr>
              <a:t>https://www.cnn.gr/news/kosmos/story/143754/asteroeidis-megalyteros-apo-ti-megali-pyramida-tis-gkizas-tha-perasei-konta-apo-ti-gi</a:t>
            </a:r>
            <a:endParaRPr lang="en-CY" sz="17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a:p>
            <a:pPr defTabSz="966064">
              <a:defRPr/>
            </a:pPr>
            <a:r>
              <a:rPr lang="en-US" u="sng" dirty="0">
                <a:hlinkClick r:id="rId4"/>
              </a:rPr>
              <a:t>http://ellinikahoaxes.gr/2018/08/22/2016-nf23/</a:t>
            </a:r>
            <a:r>
              <a:rPr lang="en-US" dirty="0"/>
              <a:t> </a:t>
            </a:r>
          </a:p>
          <a:p>
            <a:endParaRPr lang="en-CY" dirty="0"/>
          </a:p>
        </p:txBody>
      </p:sp>
      <p:sp>
        <p:nvSpPr>
          <p:cNvPr id="4" name="Slide Number Placeholder 3"/>
          <p:cNvSpPr>
            <a:spLocks noGrp="1"/>
          </p:cNvSpPr>
          <p:nvPr>
            <p:ph type="sldNum" sz="quarter" idx="5"/>
          </p:nvPr>
        </p:nvSpPr>
        <p:spPr/>
        <p:txBody>
          <a:bodyPr/>
          <a:lstStyle/>
          <a:p>
            <a:fld id="{89AF7037-D0F7-4C76-B7FC-F5FD18CE138A}" type="slidenum">
              <a:rPr lang="en-US" smtClean="0"/>
              <a:t>29</a:t>
            </a:fld>
            <a:endParaRPr lang="en-US"/>
          </a:p>
        </p:txBody>
      </p:sp>
    </p:spTree>
    <p:extLst>
      <p:ext uri="{BB962C8B-B14F-4D97-AF65-F5344CB8AC3E}">
        <p14:creationId xmlns:p14="http://schemas.microsoft.com/office/powerpoint/2010/main" val="42828465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US" sz="1300" dirty="0">
                <a:hlinkClick r:id="rId3"/>
              </a:rPr>
              <a:t>https://www.ptisidiastima.com/2016-nf23-close-approach/</a:t>
            </a:r>
            <a:r>
              <a:rPr lang="en-US" sz="1300" dirty="0"/>
              <a:t> </a:t>
            </a:r>
            <a:endParaRPr lang="en-CY" sz="1300" dirty="0"/>
          </a:p>
          <a:p>
            <a:pPr defTabSz="966064">
              <a:defRPr/>
            </a:pPr>
            <a:endParaRPr lang="en-US" sz="13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4"/>
            </a:endParaRPr>
          </a:p>
          <a:p>
            <a:pPr defTabSz="966064">
              <a:defRPr/>
            </a:pPr>
            <a:endParaRPr lang="en-US" sz="13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4"/>
            </a:endParaRPr>
          </a:p>
          <a:p>
            <a:pPr defTabSz="966064">
              <a:defRPr/>
            </a:pPr>
            <a:r>
              <a:rPr lang="el-GR" sz="13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4"/>
              </a:rPr>
              <a:t>https://www.cnn.gr/news/kosmos/story/143754/asteroeidis-megalyteros-apo-ti-megali-pyramida-tis-gkizas-tha-perasei-konta-apo-ti-gi</a:t>
            </a:r>
            <a:endParaRPr lang="en-CY" sz="17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a:p>
            <a:pPr defTabSz="966064">
              <a:defRPr/>
            </a:pPr>
            <a:r>
              <a:rPr lang="en-US" u="sng" dirty="0">
                <a:hlinkClick r:id="rId5"/>
              </a:rPr>
              <a:t>http://ellinikahoaxes.gr/2018/08/22/2016-nf23/</a:t>
            </a:r>
            <a:r>
              <a:rPr lang="en-US" dirty="0"/>
              <a:t> </a:t>
            </a:r>
          </a:p>
          <a:p>
            <a:endParaRPr lang="en-CY" dirty="0"/>
          </a:p>
        </p:txBody>
      </p:sp>
      <p:sp>
        <p:nvSpPr>
          <p:cNvPr id="4" name="Slide Number Placeholder 3"/>
          <p:cNvSpPr>
            <a:spLocks noGrp="1"/>
          </p:cNvSpPr>
          <p:nvPr>
            <p:ph type="sldNum" sz="quarter" idx="5"/>
          </p:nvPr>
        </p:nvSpPr>
        <p:spPr/>
        <p:txBody>
          <a:bodyPr/>
          <a:lstStyle/>
          <a:p>
            <a:fld id="{89AF7037-D0F7-4C76-B7FC-F5FD18CE138A}" type="slidenum">
              <a:rPr lang="en-US" smtClean="0"/>
              <a:t>30</a:t>
            </a:fld>
            <a:endParaRPr lang="en-US"/>
          </a:p>
        </p:txBody>
      </p:sp>
    </p:spTree>
    <p:extLst>
      <p:ext uri="{BB962C8B-B14F-4D97-AF65-F5344CB8AC3E}">
        <p14:creationId xmlns:p14="http://schemas.microsoft.com/office/powerpoint/2010/main" val="15097112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l-GR" sz="13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3"/>
              </a:rPr>
              <a:t>https://www.cnn.gr/news/kosmos/story/144029/h-alitheia-gia-ton-epikindyno-asteroeidi-poy-tha-perasei-konta-apo-ti-gi</a:t>
            </a:r>
            <a:r>
              <a:rPr lang="el-GR" sz="1300" dirty="0">
                <a:latin typeface="Calibri" panose="020F0502020204030204" pitchFamily="34" charset="0"/>
                <a:ea typeface="Calibri" panose="020F0502020204030204" pitchFamily="34" charset="0"/>
                <a:cs typeface="Times New Roman" panose="02020603050405020304" pitchFamily="18" charset="0"/>
              </a:rPr>
              <a:t>  </a:t>
            </a:r>
            <a:endParaRPr lang="en-CY" sz="1300" dirty="0"/>
          </a:p>
          <a:p>
            <a:pPr defTabSz="966064">
              <a:defRPr/>
            </a:pPr>
            <a:endParaRPr lang="en-US" u="sng" dirty="0">
              <a:hlinkClick r:id="rId4"/>
            </a:endParaRPr>
          </a:p>
          <a:p>
            <a:pPr defTabSz="966064">
              <a:defRPr/>
            </a:pPr>
            <a:endParaRPr lang="en-US" u="sng" dirty="0">
              <a:hlinkClick r:id="rId4"/>
            </a:endParaRPr>
          </a:p>
          <a:p>
            <a:pPr defTabSz="966064">
              <a:defRPr/>
            </a:pPr>
            <a:endParaRPr lang="en-US" u="sng" dirty="0">
              <a:hlinkClick r:id="rId4"/>
            </a:endParaRPr>
          </a:p>
          <a:p>
            <a:pPr defTabSz="966064">
              <a:defRPr/>
            </a:pPr>
            <a:r>
              <a:rPr lang="en-US" u="sng" dirty="0">
                <a:hlinkClick r:id="rId4"/>
              </a:rPr>
              <a:t>http://ellinikahoaxes.gr/2018/08/22/2016-nf23/</a:t>
            </a:r>
            <a:r>
              <a:rPr lang="en-US" dirty="0"/>
              <a:t> </a:t>
            </a:r>
          </a:p>
          <a:p>
            <a:endParaRPr lang="en-CY" dirty="0"/>
          </a:p>
        </p:txBody>
      </p:sp>
      <p:sp>
        <p:nvSpPr>
          <p:cNvPr id="4" name="Slide Number Placeholder 3"/>
          <p:cNvSpPr>
            <a:spLocks noGrp="1"/>
          </p:cNvSpPr>
          <p:nvPr>
            <p:ph type="sldNum" sz="quarter" idx="5"/>
          </p:nvPr>
        </p:nvSpPr>
        <p:spPr/>
        <p:txBody>
          <a:bodyPr/>
          <a:lstStyle/>
          <a:p>
            <a:fld id="{89AF7037-D0F7-4C76-B7FC-F5FD18CE138A}" type="slidenum">
              <a:rPr lang="en-US" smtClean="0"/>
              <a:t>31</a:t>
            </a:fld>
            <a:endParaRPr lang="en-US"/>
          </a:p>
        </p:txBody>
      </p:sp>
    </p:spTree>
    <p:extLst>
      <p:ext uri="{BB962C8B-B14F-4D97-AF65-F5344CB8AC3E}">
        <p14:creationId xmlns:p14="http://schemas.microsoft.com/office/powerpoint/2010/main" val="39994085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US" sz="1300" u="sng" dirty="0">
                <a:hlinkClick r:id="rId3"/>
              </a:rPr>
              <a:t>http://ellinikahoaxes.gr/2018/08/22/2016-nf23/</a:t>
            </a:r>
            <a:r>
              <a:rPr lang="en-US" sz="1300" dirty="0"/>
              <a:t> </a:t>
            </a:r>
          </a:p>
          <a:p>
            <a:endParaRPr lang="en-CY" dirty="0"/>
          </a:p>
        </p:txBody>
      </p:sp>
      <p:sp>
        <p:nvSpPr>
          <p:cNvPr id="4" name="Slide Number Placeholder 3"/>
          <p:cNvSpPr>
            <a:spLocks noGrp="1"/>
          </p:cNvSpPr>
          <p:nvPr>
            <p:ph type="sldNum" sz="quarter" idx="5"/>
          </p:nvPr>
        </p:nvSpPr>
        <p:spPr/>
        <p:txBody>
          <a:bodyPr/>
          <a:lstStyle/>
          <a:p>
            <a:fld id="{89AF7037-D0F7-4C76-B7FC-F5FD18CE138A}" type="slidenum">
              <a:rPr lang="en-US" smtClean="0"/>
              <a:t>32</a:t>
            </a:fld>
            <a:endParaRPr lang="en-US"/>
          </a:p>
        </p:txBody>
      </p:sp>
    </p:spTree>
    <p:extLst>
      <p:ext uri="{BB962C8B-B14F-4D97-AF65-F5344CB8AC3E}">
        <p14:creationId xmlns:p14="http://schemas.microsoft.com/office/powerpoint/2010/main" val="37569300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l-GR" sz="13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3"/>
              </a:rPr>
              <a:t>https://www.cnn.gr/news/kosmos/story/48935/se-treis-vretanoys-epistimones-to-nompel-fysikis-2016</a:t>
            </a:r>
            <a:r>
              <a:rPr lang="el-GR" sz="1300" dirty="0">
                <a:latin typeface="Calibri" panose="020F0502020204030204" pitchFamily="34" charset="0"/>
                <a:ea typeface="Calibri" panose="020F0502020204030204" pitchFamily="34" charset="0"/>
                <a:cs typeface="Times New Roman" panose="02020603050405020304" pitchFamily="18" charset="0"/>
              </a:rPr>
              <a:t> </a:t>
            </a:r>
            <a:endParaRPr lang="en-CY" sz="1700" dirty="0">
              <a:latin typeface="Calibri" panose="020F0502020204030204" pitchFamily="34" charset="0"/>
              <a:ea typeface="Calibri" panose="020F0502020204030204" pitchFamily="34" charset="0"/>
              <a:cs typeface="Times New Roman" panose="02020603050405020304" pitchFamily="18" charset="0"/>
            </a:endParaRPr>
          </a:p>
          <a:p>
            <a:endParaRPr lang="en-CY" dirty="0"/>
          </a:p>
        </p:txBody>
      </p:sp>
      <p:sp>
        <p:nvSpPr>
          <p:cNvPr id="4" name="Slide Number Placeholder 3"/>
          <p:cNvSpPr>
            <a:spLocks noGrp="1"/>
          </p:cNvSpPr>
          <p:nvPr>
            <p:ph type="sldNum" sz="quarter" idx="5"/>
          </p:nvPr>
        </p:nvSpPr>
        <p:spPr/>
        <p:txBody>
          <a:bodyPr/>
          <a:lstStyle/>
          <a:p>
            <a:fld id="{89AF7037-D0F7-4C76-B7FC-F5FD18CE138A}" type="slidenum">
              <a:rPr lang="en-US" smtClean="0"/>
              <a:t>33</a:t>
            </a:fld>
            <a:endParaRPr lang="en-US"/>
          </a:p>
        </p:txBody>
      </p:sp>
    </p:spTree>
    <p:extLst>
      <p:ext uri="{BB962C8B-B14F-4D97-AF65-F5344CB8AC3E}">
        <p14:creationId xmlns:p14="http://schemas.microsoft.com/office/powerpoint/2010/main" val="27214867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US" u="sng" dirty="0">
                <a:hlinkClick r:id="rId3"/>
              </a:rPr>
              <a:t>http://tovatraxi.com/science/se-omada-epistimonon-pou-xemplexe-ta-akoustika-enos-kinhtou-to-nompel-fysikhs</a:t>
            </a:r>
            <a:r>
              <a:rPr lang="en-US" dirty="0"/>
              <a:t> </a:t>
            </a:r>
          </a:p>
          <a:p>
            <a:endParaRPr lang="en-US" dirty="0"/>
          </a:p>
        </p:txBody>
      </p:sp>
      <p:sp>
        <p:nvSpPr>
          <p:cNvPr id="4" name="Slide Number Placeholder 3"/>
          <p:cNvSpPr>
            <a:spLocks noGrp="1"/>
          </p:cNvSpPr>
          <p:nvPr>
            <p:ph type="sldNum" sz="quarter" idx="10"/>
          </p:nvPr>
        </p:nvSpPr>
        <p:spPr/>
        <p:txBody>
          <a:bodyPr/>
          <a:lstStyle/>
          <a:p>
            <a:fld id="{89AF7037-D0F7-4C76-B7FC-F5FD18CE138A}" type="slidenum">
              <a:rPr lang="en-US" smtClean="0"/>
              <a:t>34</a:t>
            </a:fld>
            <a:endParaRPr lang="en-US"/>
          </a:p>
        </p:txBody>
      </p:sp>
    </p:spTree>
    <p:extLst>
      <p:ext uri="{BB962C8B-B14F-4D97-AF65-F5344CB8AC3E}">
        <p14:creationId xmlns:p14="http://schemas.microsoft.com/office/powerpoint/2010/main" val="26803997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064">
              <a:defRPr/>
            </a:pPr>
            <a:r>
              <a:rPr lang="en-US" u="sng" dirty="0">
                <a:hlinkClick r:id="rId3"/>
              </a:rPr>
              <a:t>http://tovatraxi.com/science/se-omada-epistimonon-pou-xemplexe-ta-akoustika-enos-kinhtou-to-nompel-fysikhs</a:t>
            </a:r>
            <a:r>
              <a:rPr lang="en-US" dirty="0"/>
              <a:t> </a:t>
            </a:r>
          </a:p>
          <a:p>
            <a:pPr defTabSz="966064">
              <a:defRPr/>
            </a:pPr>
            <a:r>
              <a:rPr lang="en-US" dirty="0">
                <a:hlinkClick r:id="rId4"/>
              </a:rPr>
              <a:t>http://tovatraxi.com/about-2/</a:t>
            </a:r>
            <a:r>
              <a:rPr lang="en-US" dirty="0"/>
              <a:t> </a:t>
            </a:r>
          </a:p>
          <a:p>
            <a:endParaRPr lang="en-US" dirty="0"/>
          </a:p>
        </p:txBody>
      </p:sp>
      <p:sp>
        <p:nvSpPr>
          <p:cNvPr id="4" name="Slide Number Placeholder 3"/>
          <p:cNvSpPr>
            <a:spLocks noGrp="1"/>
          </p:cNvSpPr>
          <p:nvPr>
            <p:ph type="sldNum" sz="quarter" idx="10"/>
          </p:nvPr>
        </p:nvSpPr>
        <p:spPr/>
        <p:txBody>
          <a:bodyPr/>
          <a:lstStyle/>
          <a:p>
            <a:fld id="{89AF7037-D0F7-4C76-B7FC-F5FD18CE138A}" type="slidenum">
              <a:rPr lang="en-US" smtClean="0"/>
              <a:t>35</a:t>
            </a:fld>
            <a:endParaRPr lang="en-US"/>
          </a:p>
        </p:txBody>
      </p:sp>
    </p:spTree>
    <p:extLst>
      <p:ext uri="{BB962C8B-B14F-4D97-AF65-F5344CB8AC3E}">
        <p14:creationId xmlns:p14="http://schemas.microsoft.com/office/powerpoint/2010/main" val="39187978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AF7037-D0F7-4C76-B7FC-F5FD18CE138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4933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hlinkClick r:id="rId3"/>
              </a:rPr>
              <a:t>http://ellinikahoaxes.gr/2015/08/01/rare-blue-watermelon/</a:t>
            </a:r>
            <a:r>
              <a:rPr lang="el-GR" sz="1200" dirty="0"/>
              <a:t> </a:t>
            </a:r>
            <a:endParaRPr lang="en-US" sz="1200" dirty="0"/>
          </a:p>
          <a:p>
            <a:pPr>
              <a:defRPr/>
            </a:pPr>
            <a:r>
              <a:rPr lang="en-US" sz="1200" dirty="0">
                <a:hlinkClick r:id="rId4"/>
              </a:rPr>
              <a:t>https://www.snopes.com/fact-check/moon-melon/</a:t>
            </a:r>
            <a:r>
              <a:rPr lang="el-GR" sz="1200" dirty="0"/>
              <a:t> </a:t>
            </a:r>
            <a:endParaRPr lang="en-US" sz="1200" dirty="0"/>
          </a:p>
          <a:p>
            <a:pPr>
              <a:defRPr/>
            </a:pPr>
            <a:r>
              <a:rPr lang="en-US" sz="1200" dirty="0">
                <a:hlinkClick r:id="rId5"/>
              </a:rPr>
              <a:t>https://www.buzzfeed.com/jessicamisener/15-viral-pinterest-photos-that-are-actually-fake</a:t>
            </a:r>
            <a:r>
              <a:rPr lang="el-GR" sz="1200" dirty="0"/>
              <a:t> </a:t>
            </a:r>
            <a:endParaRPr lang="en-US" sz="1200" dirty="0"/>
          </a:p>
          <a:p>
            <a:pPr>
              <a:defRPr/>
            </a:pPr>
            <a:r>
              <a:rPr lang="en-US" sz="1200" dirty="0">
                <a:hlinkClick r:id="rId6"/>
              </a:rPr>
              <a:t>https://www.dailydot.com/culture/top-10-pinterest-hoaxes-debunked/ </a:t>
            </a:r>
          </a:p>
          <a:p>
            <a:pPr>
              <a:defRPr/>
            </a:pPr>
            <a:r>
              <a:rPr lang="en-US" sz="1200" dirty="0">
                <a:hlinkClick r:id="rId6"/>
              </a:rPr>
              <a:t>https://www.pinterest.com/pin/440156563553433861/</a:t>
            </a:r>
            <a:r>
              <a:rPr lang="el-GR" sz="1200" dirty="0"/>
              <a:t> </a:t>
            </a:r>
            <a:endParaRPr lang="en-US" sz="1200" dirty="0"/>
          </a:p>
          <a:p>
            <a:r>
              <a:rPr lang="en-US" sz="1200" dirty="0">
                <a:hlinkClick r:id="rId7"/>
              </a:rPr>
              <a:t>https://i.pinimg.com/originals/93/51/16/9351164a09bf8af71007d2ea0c07c779.jpg</a:t>
            </a:r>
            <a:r>
              <a:rPr lang="el-GR" sz="1200" dirty="0"/>
              <a:t> </a:t>
            </a:r>
            <a:endParaRPr lang="en-US" sz="1200" dirty="0"/>
          </a:p>
          <a:p>
            <a:endParaRPr lang="en-CY"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AF7037-D0F7-4C76-B7FC-F5FD18CE138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38378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AF7037-D0F7-4C76-B7FC-F5FD18CE138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43838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AF7037-D0F7-4C76-B7FC-F5FD18CE138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58245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AF7037-D0F7-4C76-B7FC-F5FD18CE138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6064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AF7037-D0F7-4C76-B7FC-F5FD18CE138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26747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AF7037-D0F7-4C76-B7FC-F5FD18CE138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89707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AF7037-D0F7-4C76-B7FC-F5FD18CE138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63962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AF7037-D0F7-4C76-B7FC-F5FD18CE138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7883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AF7037-D0F7-4C76-B7FC-F5FD18CE138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15883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AF7037-D0F7-4C76-B7FC-F5FD18CE138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86343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AF7037-D0F7-4C76-B7FC-F5FD18CE138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9827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hlinkClick r:id="rId3"/>
              </a:rPr>
              <a:t>http://ellinikahoaxes.gr/2015/08/01/rare-blue-watermelon/</a:t>
            </a:r>
            <a:r>
              <a:rPr lang="el-GR" sz="1200" dirty="0"/>
              <a:t> </a:t>
            </a:r>
            <a:endParaRPr lang="en-US" sz="1200" dirty="0"/>
          </a:p>
          <a:p>
            <a:pPr>
              <a:defRPr/>
            </a:pPr>
            <a:r>
              <a:rPr lang="en-US" sz="1200" dirty="0">
                <a:hlinkClick r:id="rId4"/>
              </a:rPr>
              <a:t>https://www.snopes.com/fact-check/moon-melon/</a:t>
            </a:r>
            <a:r>
              <a:rPr lang="el-GR" sz="1200" dirty="0"/>
              <a:t> </a:t>
            </a:r>
            <a:endParaRPr lang="en-US" sz="1200" dirty="0"/>
          </a:p>
          <a:p>
            <a:pPr>
              <a:defRPr/>
            </a:pPr>
            <a:r>
              <a:rPr lang="en-US" sz="1200" dirty="0">
                <a:hlinkClick r:id="rId5"/>
              </a:rPr>
              <a:t>https://www.buzzfeed.com/jessicamisener/15-viral-pinterest-photos-that-are-actually-fake</a:t>
            </a:r>
            <a:r>
              <a:rPr lang="el-GR" sz="1200" dirty="0"/>
              <a:t> </a:t>
            </a:r>
            <a:endParaRPr lang="en-US" sz="1200" dirty="0"/>
          </a:p>
          <a:p>
            <a:pPr>
              <a:defRPr/>
            </a:pPr>
            <a:r>
              <a:rPr lang="en-US" sz="1200" dirty="0">
                <a:hlinkClick r:id="rId6"/>
              </a:rPr>
              <a:t>https://www.dailydot.com/culture/top-10-pinterest-hoaxes-debunked/ </a:t>
            </a:r>
          </a:p>
          <a:p>
            <a:pPr>
              <a:defRPr/>
            </a:pPr>
            <a:r>
              <a:rPr lang="en-US" sz="1200" dirty="0">
                <a:hlinkClick r:id="rId6"/>
              </a:rPr>
              <a:t>https://www.pinterest.com/pin/440156563553433861/</a:t>
            </a:r>
            <a:r>
              <a:rPr lang="el-GR" sz="1200" dirty="0"/>
              <a:t> </a:t>
            </a:r>
            <a:endParaRPr lang="en-US" sz="1200" dirty="0"/>
          </a:p>
          <a:p>
            <a:r>
              <a:rPr lang="en-US" sz="1200" dirty="0">
                <a:hlinkClick r:id="rId7"/>
              </a:rPr>
              <a:t>https://i.pinimg.com/originals/93/51/16/9351164a09bf8af71007d2ea0c07c779.jpg</a:t>
            </a:r>
            <a:r>
              <a:rPr lang="el-GR" sz="1200" dirty="0"/>
              <a:t> </a:t>
            </a:r>
            <a:endParaRPr lang="en-US" sz="1200" dirty="0"/>
          </a:p>
          <a:p>
            <a:endParaRPr lang="en-CY"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AF7037-D0F7-4C76-B7FC-F5FD18CE138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23911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AF7037-D0F7-4C76-B7FC-F5FD18CE138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72614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AF7037-D0F7-4C76-B7FC-F5FD18CE138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15182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AF7037-D0F7-4C76-B7FC-F5FD18CE138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68786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AF7037-D0F7-4C76-B7FC-F5FD18CE138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269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hlinkClick r:id="rId3"/>
              </a:rPr>
              <a:t>http://ellinikahoaxes.gr/2015/08/01/rare-blue-watermelon/</a:t>
            </a:r>
            <a:r>
              <a:rPr lang="el-GR" sz="1200" dirty="0"/>
              <a:t> </a:t>
            </a:r>
            <a:endParaRPr lang="en-US" sz="1200" dirty="0"/>
          </a:p>
          <a:p>
            <a:pPr>
              <a:defRPr/>
            </a:pPr>
            <a:r>
              <a:rPr lang="en-US" sz="1200" dirty="0">
                <a:hlinkClick r:id="rId4"/>
              </a:rPr>
              <a:t>https://www.snopes.com/fact-check/moon-melon/</a:t>
            </a:r>
            <a:r>
              <a:rPr lang="el-GR" sz="1200" dirty="0"/>
              <a:t> </a:t>
            </a:r>
            <a:endParaRPr lang="en-US" sz="1200" dirty="0"/>
          </a:p>
          <a:p>
            <a:pPr>
              <a:defRPr/>
            </a:pPr>
            <a:r>
              <a:rPr lang="en-US" sz="1200" dirty="0">
                <a:hlinkClick r:id="rId5"/>
              </a:rPr>
              <a:t>https://www.buzzfeed.com/jessicamisener/15-viral-pinterest-photos-that-are-actually-fake</a:t>
            </a:r>
            <a:r>
              <a:rPr lang="el-GR" sz="1200" dirty="0"/>
              <a:t> </a:t>
            </a:r>
            <a:endParaRPr lang="en-US" sz="1200" dirty="0"/>
          </a:p>
          <a:p>
            <a:pPr>
              <a:defRPr/>
            </a:pPr>
            <a:r>
              <a:rPr lang="en-US" sz="1200" dirty="0">
                <a:hlinkClick r:id="rId6"/>
              </a:rPr>
              <a:t>https://www.dailydot.com/culture/top-10-pinterest-hoaxes-debunked/ </a:t>
            </a:r>
          </a:p>
          <a:p>
            <a:pPr>
              <a:defRPr/>
            </a:pPr>
            <a:r>
              <a:rPr lang="en-US" sz="1200" dirty="0">
                <a:hlinkClick r:id="rId6"/>
              </a:rPr>
              <a:t>https://www.pinterest.com/pin/440156563553433861/</a:t>
            </a:r>
            <a:r>
              <a:rPr lang="el-GR" sz="1200" dirty="0"/>
              <a:t> </a:t>
            </a:r>
            <a:endParaRPr lang="en-US" sz="1200" dirty="0"/>
          </a:p>
          <a:p>
            <a:r>
              <a:rPr lang="en-US" sz="1200" dirty="0">
                <a:hlinkClick r:id="rId7"/>
              </a:rPr>
              <a:t>https://i.pinimg.com/originals/93/51/16/9351164a09bf8af71007d2ea0c07c779.jpg</a:t>
            </a:r>
            <a:r>
              <a:rPr lang="el-GR" sz="1200" dirty="0"/>
              <a:t> </a:t>
            </a:r>
            <a:endParaRPr lang="en-US" sz="1200" dirty="0"/>
          </a:p>
          <a:p>
            <a:endParaRPr lang="en-CY"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AF7037-D0F7-4C76-B7FC-F5FD18CE138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6205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hlinkClick r:id="rId3"/>
              </a:rPr>
              <a:t>http://ellinikahoaxes.gr/2015/08/01/rare-blue-watermelon/</a:t>
            </a:r>
            <a:r>
              <a:rPr lang="el-GR" sz="1200" dirty="0"/>
              <a:t> </a:t>
            </a:r>
            <a:endParaRPr lang="en-US" sz="1200" dirty="0"/>
          </a:p>
          <a:p>
            <a:pPr>
              <a:defRPr/>
            </a:pPr>
            <a:r>
              <a:rPr lang="en-US" sz="1200" dirty="0">
                <a:hlinkClick r:id="rId4"/>
              </a:rPr>
              <a:t>https://www.snopes.com/fact-check/moon-melon/</a:t>
            </a:r>
            <a:r>
              <a:rPr lang="el-GR" sz="1200" dirty="0"/>
              <a:t> </a:t>
            </a:r>
            <a:endParaRPr lang="en-US" sz="1200" dirty="0"/>
          </a:p>
          <a:p>
            <a:pPr>
              <a:defRPr/>
            </a:pPr>
            <a:r>
              <a:rPr lang="en-US" sz="1200" dirty="0">
                <a:hlinkClick r:id="rId5"/>
              </a:rPr>
              <a:t>https://www.buzzfeed.com/jessicamisener/15-viral-pinterest-photos-that-are-actually-fake</a:t>
            </a:r>
            <a:r>
              <a:rPr lang="el-GR" sz="1200" dirty="0"/>
              <a:t> </a:t>
            </a:r>
            <a:endParaRPr lang="en-US" sz="1200" dirty="0"/>
          </a:p>
          <a:p>
            <a:pPr>
              <a:defRPr/>
            </a:pPr>
            <a:r>
              <a:rPr lang="en-US" sz="1200" dirty="0">
                <a:hlinkClick r:id="rId6"/>
              </a:rPr>
              <a:t>https://www.dailydot.com/culture/top-10-pinterest-hoaxes-debunked/ </a:t>
            </a:r>
          </a:p>
          <a:p>
            <a:pPr>
              <a:defRPr/>
            </a:pPr>
            <a:r>
              <a:rPr lang="en-US" sz="1200" dirty="0">
                <a:hlinkClick r:id="rId6"/>
              </a:rPr>
              <a:t>https://www.pinterest.com/pin/440156563553433861/</a:t>
            </a:r>
            <a:r>
              <a:rPr lang="el-GR" sz="1200" dirty="0"/>
              <a:t> </a:t>
            </a:r>
            <a:endParaRPr lang="en-US" sz="1200" dirty="0"/>
          </a:p>
          <a:p>
            <a:r>
              <a:rPr lang="en-US" sz="1200" dirty="0">
                <a:hlinkClick r:id="rId7"/>
              </a:rPr>
              <a:t>https://i.pinimg.com/originals/93/51/16/9351164a09bf8af71007d2ea0c07c779.jpg</a:t>
            </a:r>
            <a:r>
              <a:rPr lang="el-GR" sz="1200" dirty="0"/>
              <a:t> </a:t>
            </a:r>
            <a:endParaRPr lang="en-US" sz="1200" dirty="0"/>
          </a:p>
          <a:p>
            <a:endParaRPr lang="en-CY"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AF7037-D0F7-4C76-B7FC-F5FD18CE138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4842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hlinkClick r:id="rId3"/>
              </a:rPr>
              <a:t>http://ellinikahoaxes.gr/2015/08/01/rare-blue-watermelon/</a:t>
            </a:r>
            <a:r>
              <a:rPr lang="el-GR" sz="1200" dirty="0"/>
              <a:t> </a:t>
            </a:r>
            <a:endParaRPr lang="en-US" sz="1200" dirty="0"/>
          </a:p>
          <a:p>
            <a:pPr>
              <a:defRPr/>
            </a:pPr>
            <a:r>
              <a:rPr lang="en-US" sz="1200" dirty="0">
                <a:hlinkClick r:id="rId4"/>
              </a:rPr>
              <a:t>https://www.snopes.com/fact-check/moon-melon/</a:t>
            </a:r>
            <a:r>
              <a:rPr lang="el-GR" sz="1200" dirty="0"/>
              <a:t> </a:t>
            </a:r>
            <a:endParaRPr lang="en-US" sz="1200" dirty="0"/>
          </a:p>
          <a:p>
            <a:pPr>
              <a:defRPr/>
            </a:pPr>
            <a:r>
              <a:rPr lang="en-US" sz="1200" dirty="0">
                <a:hlinkClick r:id="rId5"/>
              </a:rPr>
              <a:t>https://www.buzzfeed.com/jessicamisener/15-viral-pinterest-photos-that-are-actually-fake</a:t>
            </a:r>
            <a:r>
              <a:rPr lang="el-GR" sz="1200" dirty="0"/>
              <a:t> </a:t>
            </a:r>
            <a:endParaRPr lang="en-US" sz="1200" dirty="0"/>
          </a:p>
          <a:p>
            <a:pPr>
              <a:defRPr/>
            </a:pPr>
            <a:r>
              <a:rPr lang="en-US" sz="1200" dirty="0">
                <a:hlinkClick r:id="rId6"/>
              </a:rPr>
              <a:t>https://www.dailydot.com/culture/top-10-pinterest-hoaxes-debunked/ </a:t>
            </a:r>
          </a:p>
          <a:p>
            <a:pPr>
              <a:defRPr/>
            </a:pPr>
            <a:r>
              <a:rPr lang="en-US" sz="1200" dirty="0">
                <a:hlinkClick r:id="rId6"/>
              </a:rPr>
              <a:t>https://www.pinterest.com/pin/440156563553433861/</a:t>
            </a:r>
            <a:r>
              <a:rPr lang="el-GR" sz="1200" dirty="0"/>
              <a:t> </a:t>
            </a:r>
            <a:endParaRPr lang="en-US" sz="1200" dirty="0"/>
          </a:p>
          <a:p>
            <a:r>
              <a:rPr lang="en-US" sz="1200" dirty="0">
                <a:hlinkClick r:id="rId7"/>
              </a:rPr>
              <a:t>https://i.pinimg.com/originals/93/51/16/9351164a09bf8af71007d2ea0c07c779.jpg</a:t>
            </a:r>
            <a:r>
              <a:rPr lang="el-GR" sz="1200" dirty="0"/>
              <a:t> </a:t>
            </a:r>
            <a:endParaRPr lang="en-US" sz="1200" dirty="0"/>
          </a:p>
          <a:p>
            <a:endParaRPr lang="en-CY"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AF7037-D0F7-4C76-B7FC-F5FD18CE138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1765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hlinkClick r:id="rId3"/>
              </a:rPr>
              <a:t>http://ellinikahoaxes.gr/2015/08/01/rare-blue-watermelon/</a:t>
            </a:r>
            <a:r>
              <a:rPr lang="el-GR" sz="1200" dirty="0"/>
              <a:t> </a:t>
            </a:r>
            <a:endParaRPr lang="en-US" sz="1200" dirty="0"/>
          </a:p>
          <a:p>
            <a:pPr>
              <a:defRPr/>
            </a:pPr>
            <a:r>
              <a:rPr lang="en-US" sz="1200" dirty="0">
                <a:hlinkClick r:id="rId4"/>
              </a:rPr>
              <a:t>https://www.snopes.com/fact-check/moon-melon/</a:t>
            </a:r>
            <a:r>
              <a:rPr lang="el-GR" sz="1200" dirty="0"/>
              <a:t> </a:t>
            </a:r>
            <a:endParaRPr lang="en-US" sz="1200" dirty="0"/>
          </a:p>
          <a:p>
            <a:pPr>
              <a:defRPr/>
            </a:pPr>
            <a:r>
              <a:rPr lang="en-US" sz="1200" dirty="0">
                <a:hlinkClick r:id="rId5"/>
              </a:rPr>
              <a:t>https://www.buzzfeed.com/jessicamisener/15-viral-pinterest-photos-that-are-actually-fake</a:t>
            </a:r>
            <a:r>
              <a:rPr lang="el-GR" sz="1200" dirty="0"/>
              <a:t> </a:t>
            </a:r>
            <a:endParaRPr lang="en-US" sz="1200" dirty="0"/>
          </a:p>
          <a:p>
            <a:pPr>
              <a:defRPr/>
            </a:pPr>
            <a:r>
              <a:rPr lang="en-US" sz="1200" dirty="0">
                <a:hlinkClick r:id="rId6"/>
              </a:rPr>
              <a:t>https://www.dailydot.com/culture/top-10-pinterest-hoaxes-debunked/ </a:t>
            </a:r>
          </a:p>
          <a:p>
            <a:pPr>
              <a:defRPr/>
            </a:pPr>
            <a:r>
              <a:rPr lang="en-US" sz="1200" dirty="0">
                <a:hlinkClick r:id="rId6"/>
              </a:rPr>
              <a:t>https://www.pinterest.com/pin/440156563553433861/</a:t>
            </a:r>
            <a:r>
              <a:rPr lang="el-GR" sz="1200" dirty="0"/>
              <a:t> </a:t>
            </a:r>
            <a:endParaRPr lang="en-US" sz="1200" dirty="0"/>
          </a:p>
          <a:p>
            <a:r>
              <a:rPr lang="en-US" sz="1200" dirty="0">
                <a:hlinkClick r:id="rId7"/>
              </a:rPr>
              <a:t>https://i.pinimg.com/originals/93/51/16/9351164a09bf8af71007d2ea0c07c779.jpg</a:t>
            </a:r>
            <a:r>
              <a:rPr lang="el-GR" sz="1200" dirty="0"/>
              <a:t> </a:t>
            </a:r>
            <a:endParaRPr lang="en-US" sz="1200" dirty="0"/>
          </a:p>
          <a:p>
            <a:endParaRPr lang="en-CY"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AF7037-D0F7-4C76-B7FC-F5FD18CE138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0763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hlinkClick r:id="rId3"/>
              </a:rPr>
              <a:t>http://ellinikahoaxes.gr/2015/08/01/rare-blue-watermelon/</a:t>
            </a:r>
            <a:r>
              <a:rPr lang="el-GR" sz="1200" dirty="0"/>
              <a:t> </a:t>
            </a:r>
            <a:endParaRPr lang="en-US" sz="1200" dirty="0"/>
          </a:p>
          <a:p>
            <a:pPr>
              <a:defRPr/>
            </a:pPr>
            <a:r>
              <a:rPr lang="en-US" sz="1200" dirty="0">
                <a:hlinkClick r:id="rId4"/>
              </a:rPr>
              <a:t>https://www.snopes.com/fact-check/moon-melon/</a:t>
            </a:r>
            <a:r>
              <a:rPr lang="el-GR" sz="1200" dirty="0"/>
              <a:t> </a:t>
            </a:r>
            <a:endParaRPr lang="en-US" sz="1200" dirty="0"/>
          </a:p>
          <a:p>
            <a:pPr>
              <a:defRPr/>
            </a:pPr>
            <a:r>
              <a:rPr lang="en-US" sz="1200" dirty="0">
                <a:hlinkClick r:id="rId5"/>
              </a:rPr>
              <a:t>https://www.buzzfeed.com/jessicamisener/15-viral-pinterest-photos-that-are-actually-fake</a:t>
            </a:r>
            <a:r>
              <a:rPr lang="el-GR" sz="1200" dirty="0"/>
              <a:t> </a:t>
            </a:r>
            <a:endParaRPr lang="en-US" sz="1200" dirty="0"/>
          </a:p>
          <a:p>
            <a:pPr>
              <a:defRPr/>
            </a:pPr>
            <a:r>
              <a:rPr lang="en-US" sz="1200" dirty="0">
                <a:hlinkClick r:id="rId6"/>
              </a:rPr>
              <a:t>https://www.dailydot.com/culture/top-10-pinterest-hoaxes-debunked/ </a:t>
            </a:r>
          </a:p>
          <a:p>
            <a:pPr>
              <a:defRPr/>
            </a:pPr>
            <a:r>
              <a:rPr lang="en-US" sz="1200" dirty="0">
                <a:hlinkClick r:id="rId6"/>
              </a:rPr>
              <a:t>https://www.pinterest.com/pin/440156563553433861/</a:t>
            </a:r>
            <a:r>
              <a:rPr lang="el-GR" sz="1200" dirty="0"/>
              <a:t> </a:t>
            </a:r>
            <a:endParaRPr lang="en-US" sz="1200" dirty="0"/>
          </a:p>
          <a:p>
            <a:r>
              <a:rPr lang="en-US" sz="1200" dirty="0">
                <a:hlinkClick r:id="rId7"/>
              </a:rPr>
              <a:t>https://i.pinimg.com/originals/93/51/16/9351164a09bf8af71007d2ea0c07c779.jpg</a:t>
            </a:r>
            <a:r>
              <a:rPr lang="el-GR" sz="1200" dirty="0"/>
              <a:t> </a:t>
            </a:r>
            <a:endParaRPr lang="en-US" sz="1200" dirty="0"/>
          </a:p>
          <a:p>
            <a:endParaRPr lang="en-CY"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AF7037-D0F7-4C76-B7FC-F5FD18CE138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3764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0E0E9E2-0D63-4179-A603-C661367472ED}"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6E9ADF-51D6-47B0-A3A9-741CFA12C2AD}" type="slidenum">
              <a:rPr lang="en-US" smtClean="0"/>
              <a:t>‹#›</a:t>
            </a:fld>
            <a:endParaRPr lang="en-US"/>
          </a:p>
        </p:txBody>
      </p:sp>
    </p:spTree>
    <p:extLst>
      <p:ext uri="{BB962C8B-B14F-4D97-AF65-F5344CB8AC3E}">
        <p14:creationId xmlns:p14="http://schemas.microsoft.com/office/powerpoint/2010/main" val="545498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E0E9E2-0D63-4179-A603-C661367472ED}"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6E9ADF-51D6-47B0-A3A9-741CFA12C2AD}" type="slidenum">
              <a:rPr lang="en-US" smtClean="0"/>
              <a:t>‹#›</a:t>
            </a:fld>
            <a:endParaRPr lang="en-US"/>
          </a:p>
        </p:txBody>
      </p:sp>
    </p:spTree>
    <p:extLst>
      <p:ext uri="{BB962C8B-B14F-4D97-AF65-F5344CB8AC3E}">
        <p14:creationId xmlns:p14="http://schemas.microsoft.com/office/powerpoint/2010/main" val="251483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E0E9E2-0D63-4179-A603-C661367472ED}"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6E9ADF-51D6-47B0-A3A9-741CFA12C2AD}" type="slidenum">
              <a:rPr lang="en-US" smtClean="0"/>
              <a:t>‹#›</a:t>
            </a:fld>
            <a:endParaRPr lang="en-US"/>
          </a:p>
        </p:txBody>
      </p:sp>
    </p:spTree>
    <p:extLst>
      <p:ext uri="{BB962C8B-B14F-4D97-AF65-F5344CB8AC3E}">
        <p14:creationId xmlns:p14="http://schemas.microsoft.com/office/powerpoint/2010/main" val="12771148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7AA80260-35B5-4DE1-944C-D406F7631F75}" type="datetimeFigureOut">
              <a:rPr lang="en-US" smtClean="0"/>
              <a:t>10/20/2023</a:t>
            </a:fld>
            <a:endParaRPr 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74D55F32-C976-441D-9A74-2BDF188F1934}" type="slidenum">
              <a:rPr lang="en-US" smtClean="0"/>
              <a:t>‹#›</a:t>
            </a:fld>
            <a:endParaRPr lang="en-US"/>
          </a:p>
        </p:txBody>
      </p:sp>
    </p:spTree>
    <p:extLst>
      <p:ext uri="{BB962C8B-B14F-4D97-AF65-F5344CB8AC3E}">
        <p14:creationId xmlns:p14="http://schemas.microsoft.com/office/powerpoint/2010/main" val="971797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A80260-35B5-4DE1-944C-D406F7631F75}"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D55F32-C976-441D-9A74-2BDF188F1934}" type="slidenum">
              <a:rPr lang="en-US" smtClean="0"/>
              <a:t>‹#›</a:t>
            </a:fld>
            <a:endParaRPr lang="en-US"/>
          </a:p>
        </p:txBody>
      </p:sp>
    </p:spTree>
    <p:extLst>
      <p:ext uri="{BB962C8B-B14F-4D97-AF65-F5344CB8AC3E}">
        <p14:creationId xmlns:p14="http://schemas.microsoft.com/office/powerpoint/2010/main" val="34606838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A80260-35B5-4DE1-944C-D406F7631F75}"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D55F32-C976-441D-9A74-2BDF188F1934}" type="slidenum">
              <a:rPr lang="en-US" smtClean="0"/>
              <a:t>‹#›</a:t>
            </a:fld>
            <a:endParaRPr lang="en-US"/>
          </a:p>
        </p:txBody>
      </p:sp>
    </p:spTree>
    <p:extLst>
      <p:ext uri="{BB962C8B-B14F-4D97-AF65-F5344CB8AC3E}">
        <p14:creationId xmlns:p14="http://schemas.microsoft.com/office/powerpoint/2010/main" val="1345333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A80260-35B5-4DE1-944C-D406F7631F75}" type="datetimeFigureOut">
              <a:rPr lang="en-US" smtClean="0"/>
              <a:t>10/20/2023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D55F32-C976-441D-9A74-2BDF188F1934}" type="slidenum">
              <a:rPr lang="en-US" smtClean="0"/>
              <a:t>‹#›</a:t>
            </a:fld>
            <a:endParaRPr lang="en-US"/>
          </a:p>
        </p:txBody>
      </p:sp>
    </p:spTree>
    <p:extLst>
      <p:ext uri="{BB962C8B-B14F-4D97-AF65-F5344CB8AC3E}">
        <p14:creationId xmlns:p14="http://schemas.microsoft.com/office/powerpoint/2010/main" val="17258138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A80260-35B5-4DE1-944C-D406F7631F75}" type="datetimeFigureOut">
              <a:rPr lang="en-US" smtClean="0"/>
              <a:t>10/20/2023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D55F32-C976-441D-9A74-2BDF188F1934}" type="slidenum">
              <a:rPr lang="en-US" smtClean="0"/>
              <a:t>‹#›</a:t>
            </a:fld>
            <a:endParaRPr lang="en-US"/>
          </a:p>
        </p:txBody>
      </p:sp>
    </p:spTree>
    <p:extLst>
      <p:ext uri="{BB962C8B-B14F-4D97-AF65-F5344CB8AC3E}">
        <p14:creationId xmlns:p14="http://schemas.microsoft.com/office/powerpoint/2010/main" val="13924179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A80260-35B5-4DE1-944C-D406F7631F75}" type="datetimeFigureOut">
              <a:rPr lang="en-US" smtClean="0"/>
              <a:t>10/20/2023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D55F32-C976-441D-9A74-2BDF188F1934}" type="slidenum">
              <a:rPr lang="en-US" smtClean="0"/>
              <a:t>‹#›</a:t>
            </a:fld>
            <a:endParaRPr lang="en-US"/>
          </a:p>
        </p:txBody>
      </p:sp>
    </p:spTree>
    <p:extLst>
      <p:ext uri="{BB962C8B-B14F-4D97-AF65-F5344CB8AC3E}">
        <p14:creationId xmlns:p14="http://schemas.microsoft.com/office/powerpoint/2010/main" val="22629613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A80260-35B5-4DE1-944C-D406F7631F75}" type="datetimeFigureOut">
              <a:rPr lang="en-US" smtClean="0"/>
              <a:t>10/20/2023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D55F32-C976-441D-9A74-2BDF188F1934}" type="slidenum">
              <a:rPr lang="en-US" smtClean="0"/>
              <a:t>‹#›</a:t>
            </a:fld>
            <a:endParaRPr lang="en-US"/>
          </a:p>
        </p:txBody>
      </p:sp>
    </p:spTree>
    <p:extLst>
      <p:ext uri="{BB962C8B-B14F-4D97-AF65-F5344CB8AC3E}">
        <p14:creationId xmlns:p14="http://schemas.microsoft.com/office/powerpoint/2010/main" val="21214564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Edit Master text styles</a:t>
            </a:r>
          </a:p>
        </p:txBody>
      </p:sp>
      <p:sp>
        <p:nvSpPr>
          <p:cNvPr id="5" name="Date Placeholder 4"/>
          <p:cNvSpPr>
            <a:spLocks noGrp="1"/>
          </p:cNvSpPr>
          <p:nvPr>
            <p:ph type="dt" sz="half" idx="10"/>
          </p:nvPr>
        </p:nvSpPr>
        <p:spPr/>
        <p:txBody>
          <a:bodyPr/>
          <a:lstStyle/>
          <a:p>
            <a:fld id="{7AA80260-35B5-4DE1-944C-D406F7631F75}" type="datetimeFigureOut">
              <a:rPr lang="en-US" smtClean="0"/>
              <a:t>10/20/2023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74D55F32-C976-441D-9A74-2BDF188F1934}" type="slidenum">
              <a:rPr lang="en-US" smtClean="0"/>
              <a:t>‹#›</a:t>
            </a:fld>
            <a:endParaRPr lang="en-US"/>
          </a:p>
        </p:txBody>
      </p:sp>
    </p:spTree>
    <p:extLst>
      <p:ext uri="{BB962C8B-B14F-4D97-AF65-F5344CB8AC3E}">
        <p14:creationId xmlns:p14="http://schemas.microsoft.com/office/powerpoint/2010/main" val="2708383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E0E9E2-0D63-4179-A603-C661367472ED}"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6E9ADF-51D6-47B0-A3A9-741CFA12C2AD}" type="slidenum">
              <a:rPr lang="en-US" smtClean="0"/>
              <a:t>‹#›</a:t>
            </a:fld>
            <a:endParaRPr lang="en-US"/>
          </a:p>
        </p:txBody>
      </p:sp>
    </p:spTree>
    <p:extLst>
      <p:ext uri="{BB962C8B-B14F-4D97-AF65-F5344CB8AC3E}">
        <p14:creationId xmlns:p14="http://schemas.microsoft.com/office/powerpoint/2010/main" val="7014657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7AA80260-35B5-4DE1-944C-D406F7631F75}" type="datetimeFigureOut">
              <a:rPr lang="en-US" smtClean="0"/>
              <a:t>10/20/2023</a:t>
            </a:fld>
            <a:endParaRPr 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74D55F32-C976-441D-9A74-2BDF188F1934}" type="slidenum">
              <a:rPr lang="en-US" smtClean="0"/>
              <a:t>‹#›</a:t>
            </a:fld>
            <a:endParaRPr lang="en-US"/>
          </a:p>
        </p:txBody>
      </p:sp>
    </p:spTree>
    <p:extLst>
      <p:ext uri="{BB962C8B-B14F-4D97-AF65-F5344CB8AC3E}">
        <p14:creationId xmlns:p14="http://schemas.microsoft.com/office/powerpoint/2010/main" val="2391657482"/>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A80260-35B5-4DE1-944C-D406F7631F75}"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D55F32-C976-441D-9A74-2BDF188F1934}" type="slidenum">
              <a:rPr lang="en-US" smtClean="0"/>
              <a:t>‹#›</a:t>
            </a:fld>
            <a:endParaRPr lang="en-US"/>
          </a:p>
        </p:txBody>
      </p:sp>
    </p:spTree>
    <p:extLst>
      <p:ext uri="{BB962C8B-B14F-4D97-AF65-F5344CB8AC3E}">
        <p14:creationId xmlns:p14="http://schemas.microsoft.com/office/powerpoint/2010/main" val="41140105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A80260-35B5-4DE1-944C-D406F7631F75}"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D55F32-C976-441D-9A74-2BDF188F1934}" type="slidenum">
              <a:rPr lang="en-US" smtClean="0"/>
              <a:t>‹#›</a:t>
            </a:fld>
            <a:endParaRPr lang="en-US"/>
          </a:p>
        </p:txBody>
      </p:sp>
    </p:spTree>
    <p:extLst>
      <p:ext uri="{BB962C8B-B14F-4D97-AF65-F5344CB8AC3E}">
        <p14:creationId xmlns:p14="http://schemas.microsoft.com/office/powerpoint/2010/main" val="27569922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Agenda Layout">
    <p:spTree>
      <p:nvGrpSpPr>
        <p:cNvPr id="1" name=""/>
        <p:cNvGrpSpPr/>
        <p:nvPr/>
      </p:nvGrpSpPr>
      <p:grpSpPr>
        <a:xfrm>
          <a:off x="0" y="0"/>
          <a:ext cx="0" cy="0"/>
          <a:chOff x="0" y="0"/>
          <a:chExt cx="0" cy="0"/>
        </a:xfrm>
      </p:grpSpPr>
      <p:sp>
        <p:nvSpPr>
          <p:cNvPr id="6" name="Rectangle 5"/>
          <p:cNvSpPr/>
          <p:nvPr userDrawn="1"/>
        </p:nvSpPr>
        <p:spPr>
          <a:xfrm>
            <a:off x="-3472" y="0"/>
            <a:ext cx="211223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white"/>
              </a:solidFill>
            </a:endParaRPr>
          </a:p>
        </p:txBody>
      </p:sp>
      <p:pic>
        <p:nvPicPr>
          <p:cNvPr id="3074" name="Picture 2" descr="E:\002-KIMS BUSINESS\007-02-Fullslidesppt-Contents\20161228\02-edu\bulb-item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2645" y="1250975"/>
            <a:ext cx="2112235" cy="468794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E:\002-KIMS BUSINESS\007-02-Fullslidesppt-Contents\20161228\02-edu\bulb-item.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50000"/>
          <a:stretch/>
        </p:blipFill>
        <p:spPr bwMode="auto">
          <a:xfrm>
            <a:off x="1052646" y="1250975"/>
            <a:ext cx="1056117" cy="4687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90469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Images and Contents Layout">
    <p:spTree>
      <p:nvGrpSpPr>
        <p:cNvPr id="1" name=""/>
        <p:cNvGrpSpPr/>
        <p:nvPr/>
      </p:nvGrpSpPr>
      <p:grpSpPr>
        <a:xfrm>
          <a:off x="0" y="0"/>
          <a:ext cx="0" cy="0"/>
          <a:chOff x="0" y="0"/>
          <a:chExt cx="0" cy="0"/>
        </a:xfrm>
      </p:grpSpPr>
      <p:sp>
        <p:nvSpPr>
          <p:cNvPr id="7" name="Rectangle 6"/>
          <p:cNvSpPr/>
          <p:nvPr userDrawn="1"/>
        </p:nvSpPr>
        <p:spPr>
          <a:xfrm>
            <a:off x="0" y="3909485"/>
            <a:ext cx="12192000" cy="29485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latinLnBrk="1"/>
            <a:endParaRPr lang="ko-KR" altLang="en-US" sz="2400">
              <a:solidFill>
                <a:prstClr val="white"/>
              </a:solidFill>
            </a:endParaRPr>
          </a:p>
        </p:txBody>
      </p:sp>
      <p:sp>
        <p:nvSpPr>
          <p:cNvPr id="10" name="Text Placeholder 9"/>
          <p:cNvSpPr>
            <a:spLocks noGrp="1"/>
          </p:cNvSpPr>
          <p:nvPr>
            <p:ph type="body" sz="quarter" idx="10" hasCustomPrompt="1"/>
          </p:nvPr>
        </p:nvSpPr>
        <p:spPr>
          <a:xfrm>
            <a:off x="0" y="242176"/>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1010261"/>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pic>
        <p:nvPicPr>
          <p:cNvPr id="5" name="Picture 3" descr="D:\Fullppt\005-PNG이미지\노트북.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07701" y="1508787"/>
            <a:ext cx="9640360" cy="4903243"/>
          </a:xfrm>
          <a:prstGeom prst="rect">
            <a:avLst/>
          </a:prstGeom>
          <a:noFill/>
          <a:extLst>
            <a:ext uri="{909E8E84-426E-40DD-AFC4-6F175D3DCCD1}">
              <a14:hiddenFill xmlns:a14="http://schemas.microsoft.com/office/drawing/2010/main">
                <a:solidFill>
                  <a:srgbClr val="FFFFFF"/>
                </a:solidFill>
              </a14:hiddenFill>
            </a:ext>
          </a:extLst>
        </p:spPr>
      </p:pic>
      <p:sp>
        <p:nvSpPr>
          <p:cNvPr id="6" name="Picture Placeholder 2"/>
          <p:cNvSpPr>
            <a:spLocks noGrp="1"/>
          </p:cNvSpPr>
          <p:nvPr>
            <p:ph type="pic" idx="1" hasCustomPrompt="1"/>
          </p:nvPr>
        </p:nvSpPr>
        <p:spPr>
          <a:xfrm>
            <a:off x="6017974" y="2168343"/>
            <a:ext cx="4620289" cy="341680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3" name="Rectangle 2"/>
          <p:cNvSpPr/>
          <p:nvPr userDrawn="1"/>
        </p:nvSpPr>
        <p:spPr>
          <a:xfrm>
            <a:off x="623392" y="4485118"/>
            <a:ext cx="4032448" cy="1344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white"/>
              </a:solidFill>
            </a:endParaRPr>
          </a:p>
        </p:txBody>
      </p:sp>
    </p:spTree>
    <p:extLst>
      <p:ext uri="{BB962C8B-B14F-4D97-AF65-F5344CB8AC3E}">
        <p14:creationId xmlns:p14="http://schemas.microsoft.com/office/powerpoint/2010/main" val="5118088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genda Layout">
    <p:spTree>
      <p:nvGrpSpPr>
        <p:cNvPr id="1" name=""/>
        <p:cNvGrpSpPr/>
        <p:nvPr/>
      </p:nvGrpSpPr>
      <p:grpSpPr>
        <a:xfrm>
          <a:off x="0" y="0"/>
          <a:ext cx="0" cy="0"/>
          <a:chOff x="0" y="0"/>
          <a:chExt cx="0" cy="0"/>
        </a:xfrm>
      </p:grpSpPr>
      <p:sp>
        <p:nvSpPr>
          <p:cNvPr id="6" name="Rectangle 5"/>
          <p:cNvSpPr/>
          <p:nvPr userDrawn="1"/>
        </p:nvSpPr>
        <p:spPr>
          <a:xfrm>
            <a:off x="-3472" y="0"/>
            <a:ext cx="211223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white"/>
              </a:solidFill>
            </a:endParaRPr>
          </a:p>
        </p:txBody>
      </p:sp>
      <p:pic>
        <p:nvPicPr>
          <p:cNvPr id="3074" name="Picture 2" descr="E:\002-KIMS BUSINESS\007-02-Fullslidesppt-Contents\20161228\02-edu\bulb-item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2645" y="1250975"/>
            <a:ext cx="2112235" cy="468794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E:\002-KIMS BUSINESS\007-02-Fullslidesppt-Contents\20161228\02-edu\bulb-item.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50000"/>
          <a:stretch/>
        </p:blipFill>
        <p:spPr bwMode="auto">
          <a:xfrm>
            <a:off x="1052646" y="1250975"/>
            <a:ext cx="1056117" cy="4687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49220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Agenda Layout">
    <p:spTree>
      <p:nvGrpSpPr>
        <p:cNvPr id="1" name=""/>
        <p:cNvGrpSpPr/>
        <p:nvPr/>
      </p:nvGrpSpPr>
      <p:grpSpPr>
        <a:xfrm>
          <a:off x="0" y="0"/>
          <a:ext cx="0" cy="0"/>
          <a:chOff x="0" y="0"/>
          <a:chExt cx="0" cy="0"/>
        </a:xfrm>
      </p:grpSpPr>
      <p:sp>
        <p:nvSpPr>
          <p:cNvPr id="6" name="Rectangle 5"/>
          <p:cNvSpPr/>
          <p:nvPr userDrawn="1"/>
        </p:nvSpPr>
        <p:spPr>
          <a:xfrm>
            <a:off x="-3472" y="0"/>
            <a:ext cx="211223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white"/>
              </a:solidFill>
            </a:endParaRPr>
          </a:p>
        </p:txBody>
      </p:sp>
      <p:pic>
        <p:nvPicPr>
          <p:cNvPr id="3074" name="Picture 2" descr="E:\002-KIMS BUSINESS\007-02-Fullslidesppt-Contents\20161228\02-edu\bulb-item2.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22314" y="3909054"/>
            <a:ext cx="1260665" cy="2797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22209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Basic Layout">
    <p:spTree>
      <p:nvGrpSpPr>
        <p:cNvPr id="1" name=""/>
        <p:cNvGrpSpPr/>
        <p:nvPr/>
      </p:nvGrpSpPr>
      <p:grpSpPr>
        <a:xfrm>
          <a:off x="0" y="0"/>
          <a:ext cx="0" cy="0"/>
          <a:chOff x="0" y="0"/>
          <a:chExt cx="0" cy="0"/>
        </a:xfrm>
      </p:grpSpPr>
      <p:sp>
        <p:nvSpPr>
          <p:cNvPr id="2" name="Rectangle 1"/>
          <p:cNvSpPr/>
          <p:nvPr userDrawn="1"/>
        </p:nvSpPr>
        <p:spPr>
          <a:xfrm>
            <a:off x="0" y="4533123"/>
            <a:ext cx="12192000" cy="2324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latinLnBrk="1"/>
            <a:endParaRPr lang="ko-KR" altLang="en-US" sz="2400">
              <a:solidFill>
                <a:prstClr val="white"/>
              </a:solidFill>
            </a:endParaRPr>
          </a:p>
        </p:txBody>
      </p:sp>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4" name="Oval 3"/>
          <p:cNvSpPr/>
          <p:nvPr userDrawn="1"/>
        </p:nvSpPr>
        <p:spPr>
          <a:xfrm>
            <a:off x="5391415" y="3813043"/>
            <a:ext cx="1440160" cy="1440160"/>
          </a:xfrm>
          <a:prstGeom prst="ellipse">
            <a:avLst/>
          </a:prstGeom>
          <a:solidFill>
            <a:schemeClr val="accent1"/>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white"/>
              </a:solidFill>
            </a:endParaRPr>
          </a:p>
        </p:txBody>
      </p:sp>
      <p:pic>
        <p:nvPicPr>
          <p:cNvPr id="5" name="Picture 2" descr="E:\002-KIMS BUSINESS\007-02-Fullslidesppt-Contents\20161228\02-edu\bulb-item.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877409" y="4013590"/>
            <a:ext cx="468171" cy="1039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72839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asic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4" name="Rectangle 3"/>
          <p:cNvSpPr/>
          <p:nvPr userDrawn="1"/>
        </p:nvSpPr>
        <p:spPr>
          <a:xfrm>
            <a:off x="0" y="6618000"/>
            <a:ext cx="12192000" cy="2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white"/>
              </a:solidFill>
            </a:endParaRPr>
          </a:p>
        </p:txBody>
      </p:sp>
      <p:sp>
        <p:nvSpPr>
          <p:cNvPr id="5" name="Rectangle 4"/>
          <p:cNvSpPr/>
          <p:nvPr userDrawn="1"/>
        </p:nvSpPr>
        <p:spPr>
          <a:xfrm>
            <a:off x="0" y="0"/>
            <a:ext cx="12192000" cy="9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white"/>
              </a:solidFill>
            </a:endParaRPr>
          </a:p>
        </p:txBody>
      </p:sp>
    </p:spTree>
    <p:extLst>
      <p:ext uri="{BB962C8B-B14F-4D97-AF65-F5344CB8AC3E}">
        <p14:creationId xmlns:p14="http://schemas.microsoft.com/office/powerpoint/2010/main" val="23993151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Basic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670002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0E0E9E2-0D63-4179-A603-C661367472ED}"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6E9ADF-51D6-47B0-A3A9-741CFA12C2AD}" type="slidenum">
              <a:rPr lang="en-US" smtClean="0"/>
              <a:t>‹#›</a:t>
            </a:fld>
            <a:endParaRPr lang="en-US"/>
          </a:p>
        </p:txBody>
      </p:sp>
    </p:spTree>
    <p:extLst>
      <p:ext uri="{BB962C8B-B14F-4D97-AF65-F5344CB8AC3E}">
        <p14:creationId xmlns:p14="http://schemas.microsoft.com/office/powerpoint/2010/main" val="37809371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s and Contents Layout">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191344" y="123479"/>
            <a:ext cx="11809312" cy="66110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white"/>
              </a:solidFill>
            </a:endParaRPr>
          </a:p>
        </p:txBody>
      </p:sp>
      <p:sp>
        <p:nvSpPr>
          <p:cNvPr id="10" name="Text Placeholder 9"/>
          <p:cNvSpPr>
            <a:spLocks noGrp="1"/>
          </p:cNvSpPr>
          <p:nvPr>
            <p:ph type="body" sz="quarter" idx="10" hasCustomPrompt="1"/>
          </p:nvPr>
        </p:nvSpPr>
        <p:spPr>
          <a:xfrm>
            <a:off x="0" y="242176"/>
            <a:ext cx="12192000" cy="768085"/>
          </a:xfrm>
          <a:prstGeom prst="rect">
            <a:avLst/>
          </a:prstGeom>
        </p:spPr>
        <p:txBody>
          <a:bodyPr anchor="ctr"/>
          <a:lstStyle>
            <a:lvl1pPr marL="0" indent="0" algn="ctr">
              <a:buNone/>
              <a:defRPr sz="4800" b="0" baseline="0">
                <a:solidFill>
                  <a:schemeClr val="bg1"/>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1010261"/>
            <a:ext cx="12192000" cy="384043"/>
          </a:xfrm>
          <a:prstGeom prst="rect">
            <a:avLst/>
          </a:prstGeom>
        </p:spPr>
        <p:txBody>
          <a:bodyPr anchor="ctr"/>
          <a:lstStyle>
            <a:lvl1pPr marL="0" indent="0" algn="ctr">
              <a:buNone/>
              <a:defRPr sz="1867" b="0" baseline="0">
                <a:solidFill>
                  <a:schemeClr val="bg1"/>
                </a:solidFill>
                <a:latin typeface="+mn-lt"/>
                <a:cs typeface="Arial" pitchFamily="34" charset="0"/>
              </a:defRPr>
            </a:lvl1pPr>
          </a:lstStyle>
          <a:p>
            <a:pPr lvl="0"/>
            <a:r>
              <a:rPr lang="en-US" altLang="ko-KR" dirty="0"/>
              <a:t>Insert the title of your subtitle Here</a:t>
            </a:r>
          </a:p>
        </p:txBody>
      </p:sp>
      <p:sp>
        <p:nvSpPr>
          <p:cNvPr id="6" name="Picture Placeholder 2"/>
          <p:cNvSpPr>
            <a:spLocks noGrp="1"/>
          </p:cNvSpPr>
          <p:nvPr>
            <p:ph type="pic" idx="12" hasCustomPrompt="1"/>
          </p:nvPr>
        </p:nvSpPr>
        <p:spPr>
          <a:xfrm>
            <a:off x="0" y="1797032"/>
            <a:ext cx="2880320" cy="2496064"/>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3" hasCustomPrompt="1"/>
          </p:nvPr>
        </p:nvSpPr>
        <p:spPr>
          <a:xfrm>
            <a:off x="3103893" y="1797032"/>
            <a:ext cx="2880320" cy="2496064"/>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Picture Placeholder 2"/>
          <p:cNvSpPr>
            <a:spLocks noGrp="1"/>
          </p:cNvSpPr>
          <p:nvPr>
            <p:ph type="pic" idx="14" hasCustomPrompt="1"/>
          </p:nvPr>
        </p:nvSpPr>
        <p:spPr>
          <a:xfrm>
            <a:off x="6207787" y="1797032"/>
            <a:ext cx="2880320" cy="2496064"/>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9" name="Picture Placeholder 2"/>
          <p:cNvSpPr>
            <a:spLocks noGrp="1"/>
          </p:cNvSpPr>
          <p:nvPr>
            <p:ph type="pic" idx="15" hasCustomPrompt="1"/>
          </p:nvPr>
        </p:nvSpPr>
        <p:spPr>
          <a:xfrm>
            <a:off x="9311680" y="1797032"/>
            <a:ext cx="2880320" cy="2496064"/>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3" name="Rectangle 2"/>
          <p:cNvSpPr/>
          <p:nvPr userDrawn="1"/>
        </p:nvSpPr>
        <p:spPr>
          <a:xfrm>
            <a:off x="0" y="4293096"/>
            <a:ext cx="2880000" cy="2112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white"/>
              </a:solidFill>
            </a:endParaRPr>
          </a:p>
        </p:txBody>
      </p:sp>
      <p:sp>
        <p:nvSpPr>
          <p:cNvPr id="12" name="Rectangle 11"/>
          <p:cNvSpPr/>
          <p:nvPr userDrawn="1"/>
        </p:nvSpPr>
        <p:spPr>
          <a:xfrm>
            <a:off x="3104000" y="4293096"/>
            <a:ext cx="2880000" cy="2112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white"/>
              </a:solidFill>
            </a:endParaRPr>
          </a:p>
        </p:txBody>
      </p:sp>
      <p:sp>
        <p:nvSpPr>
          <p:cNvPr id="13" name="Rectangle 12"/>
          <p:cNvSpPr/>
          <p:nvPr userDrawn="1"/>
        </p:nvSpPr>
        <p:spPr>
          <a:xfrm>
            <a:off x="6208000" y="4293096"/>
            <a:ext cx="2880000" cy="2112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white"/>
              </a:solidFill>
            </a:endParaRPr>
          </a:p>
        </p:txBody>
      </p:sp>
      <p:sp>
        <p:nvSpPr>
          <p:cNvPr id="14" name="Rectangle 13"/>
          <p:cNvSpPr/>
          <p:nvPr userDrawn="1"/>
        </p:nvSpPr>
        <p:spPr>
          <a:xfrm>
            <a:off x="9312000" y="4293096"/>
            <a:ext cx="2880000" cy="2112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white"/>
              </a:solidFill>
            </a:endParaRPr>
          </a:p>
        </p:txBody>
      </p:sp>
    </p:spTree>
    <p:extLst>
      <p:ext uri="{BB962C8B-B14F-4D97-AF65-F5344CB8AC3E}">
        <p14:creationId xmlns:p14="http://schemas.microsoft.com/office/powerpoint/2010/main" val="10015500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Images and Contents Layout">
    <p:spTree>
      <p:nvGrpSpPr>
        <p:cNvPr id="1" name=""/>
        <p:cNvGrpSpPr/>
        <p:nvPr/>
      </p:nvGrpSpPr>
      <p:grpSpPr>
        <a:xfrm>
          <a:off x="0" y="0"/>
          <a:ext cx="0" cy="0"/>
          <a:chOff x="0" y="0"/>
          <a:chExt cx="0" cy="0"/>
        </a:xfrm>
      </p:grpSpPr>
      <p:sp>
        <p:nvSpPr>
          <p:cNvPr id="7" name="Rectangle 6"/>
          <p:cNvSpPr/>
          <p:nvPr userDrawn="1"/>
        </p:nvSpPr>
        <p:spPr>
          <a:xfrm>
            <a:off x="0" y="3909485"/>
            <a:ext cx="12192000" cy="29485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latinLnBrk="1"/>
            <a:endParaRPr lang="ko-KR" altLang="en-US" sz="2400">
              <a:solidFill>
                <a:prstClr val="white"/>
              </a:solidFill>
            </a:endParaRPr>
          </a:p>
        </p:txBody>
      </p:sp>
      <p:sp>
        <p:nvSpPr>
          <p:cNvPr id="10" name="Text Placeholder 9"/>
          <p:cNvSpPr>
            <a:spLocks noGrp="1"/>
          </p:cNvSpPr>
          <p:nvPr>
            <p:ph type="body" sz="quarter" idx="10" hasCustomPrompt="1"/>
          </p:nvPr>
        </p:nvSpPr>
        <p:spPr>
          <a:xfrm>
            <a:off x="0" y="242176"/>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1010261"/>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pic>
        <p:nvPicPr>
          <p:cNvPr id="5" name="Picture 3" descr="D:\Fullppt\005-PNG이미지\노트북.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07701" y="1508787"/>
            <a:ext cx="9640360" cy="4903243"/>
          </a:xfrm>
          <a:prstGeom prst="rect">
            <a:avLst/>
          </a:prstGeom>
          <a:noFill/>
          <a:extLst>
            <a:ext uri="{909E8E84-426E-40DD-AFC4-6F175D3DCCD1}">
              <a14:hiddenFill xmlns:a14="http://schemas.microsoft.com/office/drawing/2010/main">
                <a:solidFill>
                  <a:srgbClr val="FFFFFF"/>
                </a:solidFill>
              </a14:hiddenFill>
            </a:ext>
          </a:extLst>
        </p:spPr>
      </p:pic>
      <p:sp>
        <p:nvSpPr>
          <p:cNvPr id="6" name="Picture Placeholder 2"/>
          <p:cNvSpPr>
            <a:spLocks noGrp="1"/>
          </p:cNvSpPr>
          <p:nvPr>
            <p:ph type="pic" idx="1" hasCustomPrompt="1"/>
          </p:nvPr>
        </p:nvSpPr>
        <p:spPr>
          <a:xfrm>
            <a:off x="6017974" y="2168343"/>
            <a:ext cx="4620289" cy="341680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3" name="Rectangle 2"/>
          <p:cNvSpPr/>
          <p:nvPr userDrawn="1"/>
        </p:nvSpPr>
        <p:spPr>
          <a:xfrm>
            <a:off x="623392" y="4485118"/>
            <a:ext cx="4032448" cy="1344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white"/>
              </a:solidFill>
            </a:endParaRPr>
          </a:p>
        </p:txBody>
      </p:sp>
    </p:spTree>
    <p:extLst>
      <p:ext uri="{BB962C8B-B14F-4D97-AF65-F5344CB8AC3E}">
        <p14:creationId xmlns:p14="http://schemas.microsoft.com/office/powerpoint/2010/main" val="7220158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Images and Conten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242176"/>
            <a:ext cx="12192000" cy="768085"/>
          </a:xfrm>
          <a:prstGeom prst="rect">
            <a:avLst/>
          </a:prstGeom>
        </p:spPr>
        <p:txBody>
          <a:bodyPr anchor="ctr"/>
          <a:lstStyle>
            <a:lvl1pPr marL="0" indent="0" algn="ctr">
              <a:buNone/>
              <a:defRPr sz="4800" b="0" baseline="0">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1010261"/>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5" name="Rectangle 4"/>
          <p:cNvSpPr/>
          <p:nvPr userDrawn="1"/>
        </p:nvSpPr>
        <p:spPr>
          <a:xfrm>
            <a:off x="0" y="2346339"/>
            <a:ext cx="12192000" cy="29485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latinLnBrk="1"/>
            <a:endParaRPr lang="ko-KR" altLang="en-US" sz="2400">
              <a:solidFill>
                <a:prstClr val="white"/>
              </a:solidFill>
            </a:endParaRPr>
          </a:p>
        </p:txBody>
      </p:sp>
      <p:pic>
        <p:nvPicPr>
          <p:cNvPr id="6" name="Picture 2" descr="D:\Fullppt\PNG이미지\핸드폰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30944" y="1389641"/>
            <a:ext cx="3825696" cy="4632841"/>
          </a:xfrm>
          <a:prstGeom prst="rect">
            <a:avLst/>
          </a:prstGeom>
          <a:noFill/>
          <a:extLst>
            <a:ext uri="{909E8E84-426E-40DD-AFC4-6F175D3DCCD1}">
              <a14:hiddenFill xmlns:a14="http://schemas.microsoft.com/office/drawing/2010/main">
                <a:solidFill>
                  <a:srgbClr val="FFFFFF"/>
                </a:solidFill>
              </a14:hiddenFill>
            </a:ext>
          </a:extLst>
        </p:spPr>
      </p:pic>
      <p:sp>
        <p:nvSpPr>
          <p:cNvPr id="7" name="Picture Placeholder 2"/>
          <p:cNvSpPr>
            <a:spLocks noGrp="1"/>
          </p:cNvSpPr>
          <p:nvPr>
            <p:ph type="pic" idx="1" hasCustomPrompt="1"/>
          </p:nvPr>
        </p:nvSpPr>
        <p:spPr>
          <a:xfrm>
            <a:off x="9840416" y="1566977"/>
            <a:ext cx="1344149" cy="3408139"/>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9" name="Picture Placeholder 2"/>
          <p:cNvSpPr>
            <a:spLocks noGrp="1"/>
          </p:cNvSpPr>
          <p:nvPr>
            <p:ph type="pic" idx="12" hasCustomPrompt="1"/>
          </p:nvPr>
        </p:nvSpPr>
        <p:spPr>
          <a:xfrm>
            <a:off x="7524359" y="1681512"/>
            <a:ext cx="2206355" cy="3408139"/>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24853665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Images and Contents Layout">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0" y="-1"/>
            <a:ext cx="4079776" cy="685800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2" name="Rectangle 1"/>
          <p:cNvSpPr/>
          <p:nvPr userDrawn="1"/>
        </p:nvSpPr>
        <p:spPr>
          <a:xfrm>
            <a:off x="6480043" y="0"/>
            <a:ext cx="4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white"/>
              </a:solidFill>
            </a:endParaRPr>
          </a:p>
        </p:txBody>
      </p:sp>
      <p:sp>
        <p:nvSpPr>
          <p:cNvPr id="3" name="Rectangle 2"/>
          <p:cNvSpPr/>
          <p:nvPr userDrawn="1"/>
        </p:nvSpPr>
        <p:spPr>
          <a:xfrm>
            <a:off x="6528043" y="1749000"/>
            <a:ext cx="240000" cy="33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white"/>
              </a:solidFill>
            </a:endParaRPr>
          </a:p>
        </p:txBody>
      </p:sp>
    </p:spTree>
    <p:extLst>
      <p:ext uri="{BB962C8B-B14F-4D97-AF65-F5344CB8AC3E}">
        <p14:creationId xmlns:p14="http://schemas.microsoft.com/office/powerpoint/2010/main" val="35467464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Images and Contents Layout">
    <p:bg>
      <p:bgPr>
        <a:solidFill>
          <a:schemeClr val="accent1"/>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0" y="-1"/>
            <a:ext cx="12192000" cy="41021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11219571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Images and Conten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4175787" y="242176"/>
            <a:ext cx="8016213" cy="768085"/>
          </a:xfrm>
          <a:prstGeom prst="rect">
            <a:avLst/>
          </a:prstGeom>
        </p:spPr>
        <p:txBody>
          <a:bodyPr anchor="ctr"/>
          <a:lstStyle>
            <a:lvl1pPr marL="0" indent="0" algn="l">
              <a:buNone/>
              <a:defRPr sz="4800" b="0" baseline="0">
                <a:solidFill>
                  <a:schemeClr val="tx1">
                    <a:lumMod val="75000"/>
                    <a:lumOff val="25000"/>
                  </a:schemeClr>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4175787" y="1010261"/>
            <a:ext cx="8016213" cy="384043"/>
          </a:xfrm>
          <a:prstGeom prst="rect">
            <a:avLst/>
          </a:prstGeom>
        </p:spPr>
        <p:txBody>
          <a:bodyPr anchor="ctr"/>
          <a:lstStyle>
            <a:lvl1pPr marL="0" indent="0" algn="l">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5" name="Picture Placeholder 2"/>
          <p:cNvSpPr>
            <a:spLocks noGrp="1"/>
          </p:cNvSpPr>
          <p:nvPr>
            <p:ph type="pic" idx="1" hasCustomPrompt="1"/>
          </p:nvPr>
        </p:nvSpPr>
        <p:spPr>
          <a:xfrm>
            <a:off x="0" y="-1"/>
            <a:ext cx="4079776" cy="685800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2" hasCustomPrompt="1"/>
          </p:nvPr>
        </p:nvSpPr>
        <p:spPr>
          <a:xfrm>
            <a:off x="4195293" y="1508787"/>
            <a:ext cx="4079776" cy="5349213"/>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3052079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Images and Contents Layout">
    <p:spTree>
      <p:nvGrpSpPr>
        <p:cNvPr id="1" name=""/>
        <p:cNvGrpSpPr/>
        <p:nvPr/>
      </p:nvGrpSpPr>
      <p:grpSpPr>
        <a:xfrm>
          <a:off x="0" y="0"/>
          <a:ext cx="0" cy="0"/>
          <a:chOff x="0" y="0"/>
          <a:chExt cx="0" cy="0"/>
        </a:xfrm>
      </p:grpSpPr>
      <p:sp>
        <p:nvSpPr>
          <p:cNvPr id="5" name="Rectangle 4"/>
          <p:cNvSpPr/>
          <p:nvPr userDrawn="1"/>
        </p:nvSpPr>
        <p:spPr>
          <a:xfrm>
            <a:off x="0" y="548680"/>
            <a:ext cx="8592277" cy="5760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latinLnBrk="1"/>
            <a:endParaRPr lang="ko-KR" altLang="en-US" sz="2400">
              <a:solidFill>
                <a:prstClr val="white"/>
              </a:solidFill>
            </a:endParaRPr>
          </a:p>
        </p:txBody>
      </p:sp>
      <p:sp>
        <p:nvSpPr>
          <p:cNvPr id="6" name="Picture Placeholder 2"/>
          <p:cNvSpPr>
            <a:spLocks noGrp="1"/>
          </p:cNvSpPr>
          <p:nvPr>
            <p:ph type="pic" idx="1" hasCustomPrompt="1"/>
          </p:nvPr>
        </p:nvSpPr>
        <p:spPr>
          <a:xfrm>
            <a:off x="180829" y="260650"/>
            <a:ext cx="2592288" cy="633670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0" hasCustomPrompt="1"/>
          </p:nvPr>
        </p:nvSpPr>
        <p:spPr>
          <a:xfrm>
            <a:off x="2965139" y="260650"/>
            <a:ext cx="2592288" cy="633670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Picture Placeholder 2"/>
          <p:cNvSpPr>
            <a:spLocks noGrp="1"/>
          </p:cNvSpPr>
          <p:nvPr>
            <p:ph type="pic" idx="11" hasCustomPrompt="1"/>
          </p:nvPr>
        </p:nvSpPr>
        <p:spPr>
          <a:xfrm>
            <a:off x="5749448" y="260650"/>
            <a:ext cx="2592288" cy="633670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6257676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Images and Contents Layout">
    <p:bg>
      <p:bgPr>
        <a:solidFill>
          <a:schemeClr val="accent1"/>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8592277" y="356659"/>
            <a:ext cx="2880000" cy="2880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0" hasCustomPrompt="1"/>
          </p:nvPr>
        </p:nvSpPr>
        <p:spPr>
          <a:xfrm>
            <a:off x="8592277" y="3621021"/>
            <a:ext cx="2880000" cy="2880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1" hasCustomPrompt="1"/>
          </p:nvPr>
        </p:nvSpPr>
        <p:spPr>
          <a:xfrm>
            <a:off x="5314951" y="356659"/>
            <a:ext cx="2880000" cy="2880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Picture Placeholder 2"/>
          <p:cNvSpPr>
            <a:spLocks noGrp="1"/>
          </p:cNvSpPr>
          <p:nvPr>
            <p:ph type="pic" idx="12" hasCustomPrompt="1"/>
          </p:nvPr>
        </p:nvSpPr>
        <p:spPr>
          <a:xfrm>
            <a:off x="5314951" y="3621021"/>
            <a:ext cx="2880000" cy="2880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27612447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8_Images and Conten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527381" y="4389107"/>
            <a:ext cx="11664619" cy="768085"/>
          </a:xfrm>
          <a:prstGeom prst="rect">
            <a:avLst/>
          </a:prstGeom>
        </p:spPr>
        <p:txBody>
          <a:bodyPr anchor="ctr"/>
          <a:lstStyle>
            <a:lvl1pPr marL="0" indent="0" algn="l">
              <a:buNone/>
              <a:defRPr sz="4800" b="0" baseline="0">
                <a:solidFill>
                  <a:schemeClr val="tx1">
                    <a:lumMod val="75000"/>
                    <a:lumOff val="25000"/>
                  </a:schemeClr>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527381" y="5157192"/>
            <a:ext cx="11664619" cy="384043"/>
          </a:xfrm>
          <a:prstGeom prst="rect">
            <a:avLst/>
          </a:prstGeom>
        </p:spPr>
        <p:txBody>
          <a:bodyPr anchor="ctr"/>
          <a:lstStyle>
            <a:lvl1pPr marL="0" indent="0" algn="l">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5" name="Rectangle 4"/>
          <p:cNvSpPr/>
          <p:nvPr userDrawn="1"/>
        </p:nvSpPr>
        <p:spPr>
          <a:xfrm>
            <a:off x="0" y="6618000"/>
            <a:ext cx="12192000" cy="2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white"/>
              </a:solidFill>
            </a:endParaRPr>
          </a:p>
        </p:txBody>
      </p:sp>
      <p:sp>
        <p:nvSpPr>
          <p:cNvPr id="6" name="Rectangle 5"/>
          <p:cNvSpPr/>
          <p:nvPr userDrawn="1"/>
        </p:nvSpPr>
        <p:spPr>
          <a:xfrm>
            <a:off x="0" y="0"/>
            <a:ext cx="12192000" cy="9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white"/>
              </a:solidFill>
            </a:endParaRPr>
          </a:p>
        </p:txBody>
      </p:sp>
      <p:sp>
        <p:nvSpPr>
          <p:cNvPr id="7" name="Picture Placeholder 2"/>
          <p:cNvSpPr>
            <a:spLocks noGrp="1"/>
          </p:cNvSpPr>
          <p:nvPr>
            <p:ph type="pic" idx="12" hasCustomPrompt="1"/>
          </p:nvPr>
        </p:nvSpPr>
        <p:spPr>
          <a:xfrm>
            <a:off x="623392" y="452669"/>
            <a:ext cx="4416171" cy="374409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Picture Placeholder 2"/>
          <p:cNvSpPr>
            <a:spLocks noGrp="1"/>
          </p:cNvSpPr>
          <p:nvPr>
            <p:ph type="pic" idx="13" hasCustomPrompt="1"/>
          </p:nvPr>
        </p:nvSpPr>
        <p:spPr>
          <a:xfrm>
            <a:off x="5327915" y="452669"/>
            <a:ext cx="6240693" cy="177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9" name="Picture Placeholder 2"/>
          <p:cNvSpPr>
            <a:spLocks noGrp="1"/>
          </p:cNvSpPr>
          <p:nvPr>
            <p:ph type="pic" idx="14" hasCustomPrompt="1"/>
          </p:nvPr>
        </p:nvSpPr>
        <p:spPr>
          <a:xfrm>
            <a:off x="5327915" y="2420765"/>
            <a:ext cx="1920000" cy="177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12" name="Picture Placeholder 2"/>
          <p:cNvSpPr>
            <a:spLocks noGrp="1"/>
          </p:cNvSpPr>
          <p:nvPr>
            <p:ph type="pic" idx="15" hasCustomPrompt="1"/>
          </p:nvPr>
        </p:nvSpPr>
        <p:spPr>
          <a:xfrm>
            <a:off x="7488261" y="2420765"/>
            <a:ext cx="1920000" cy="177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13" name="Picture Placeholder 2"/>
          <p:cNvSpPr>
            <a:spLocks noGrp="1"/>
          </p:cNvSpPr>
          <p:nvPr>
            <p:ph type="pic" idx="16" hasCustomPrompt="1"/>
          </p:nvPr>
        </p:nvSpPr>
        <p:spPr>
          <a:xfrm>
            <a:off x="9648608" y="2420765"/>
            <a:ext cx="1920000" cy="177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20212056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hapes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8" y="12347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r>
              <a:rPr lang="en-US" altLang="ko-KR" dirty="0"/>
              <a:t>Fully Editable Shapes</a:t>
            </a:r>
          </a:p>
        </p:txBody>
      </p:sp>
    </p:spTree>
    <p:extLst>
      <p:ext uri="{BB962C8B-B14F-4D97-AF65-F5344CB8AC3E}">
        <p14:creationId xmlns:p14="http://schemas.microsoft.com/office/powerpoint/2010/main" val="2333945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E0E9E2-0D63-4179-A603-C661367472ED}" type="datetimeFigureOut">
              <a:rPr lang="en-US" smtClean="0"/>
              <a:t>10/20/2023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6E9ADF-51D6-47B0-A3A9-741CFA12C2AD}" type="slidenum">
              <a:rPr lang="en-US" smtClean="0"/>
              <a:t>‹#›</a:t>
            </a:fld>
            <a:endParaRPr lang="en-US"/>
          </a:p>
        </p:txBody>
      </p:sp>
    </p:spTree>
    <p:extLst>
      <p:ext uri="{BB962C8B-B14F-4D97-AF65-F5344CB8AC3E}">
        <p14:creationId xmlns:p14="http://schemas.microsoft.com/office/powerpoint/2010/main" val="27189148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ICON SETS LAYOUT</a:t>
            </a:r>
          </a:p>
        </p:txBody>
      </p:sp>
      <p:sp>
        <p:nvSpPr>
          <p:cNvPr id="11" name="Rounded Rectangle 10"/>
          <p:cNvSpPr/>
          <p:nvPr userDrawn="1"/>
        </p:nvSpPr>
        <p:spPr>
          <a:xfrm>
            <a:off x="472011" y="1508786"/>
            <a:ext cx="3799787" cy="4865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dirty="0">
              <a:solidFill>
                <a:prstClr val="white"/>
              </a:solidFill>
            </a:endParaRPr>
          </a:p>
        </p:txBody>
      </p:sp>
      <p:sp>
        <p:nvSpPr>
          <p:cNvPr id="17" name="Rounded Rectangle 16"/>
          <p:cNvSpPr/>
          <p:nvPr userDrawn="1"/>
        </p:nvSpPr>
        <p:spPr>
          <a:xfrm>
            <a:off x="709243" y="1796667"/>
            <a:ext cx="144693" cy="4320631"/>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white"/>
              </a:solidFill>
            </a:endParaRPr>
          </a:p>
        </p:txBody>
      </p:sp>
      <p:sp>
        <p:nvSpPr>
          <p:cNvPr id="18" name="Half Frame 17"/>
          <p:cNvSpPr/>
          <p:nvPr userDrawn="1"/>
        </p:nvSpPr>
        <p:spPr>
          <a:xfrm rot="5400000">
            <a:off x="3456857" y="1650935"/>
            <a:ext cx="669775" cy="669775"/>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black"/>
              </a:solidFill>
            </a:endParaRPr>
          </a:p>
        </p:txBody>
      </p:sp>
    </p:spTree>
    <p:extLst>
      <p:ext uri="{BB962C8B-B14F-4D97-AF65-F5344CB8AC3E}">
        <p14:creationId xmlns:p14="http://schemas.microsoft.com/office/powerpoint/2010/main" val="39288805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A80260-35B5-4DE1-944C-D406F7631F75}"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D55F32-C976-441D-9A74-2BDF188F1934}" type="slidenum">
              <a:rPr lang="en-US" smtClean="0"/>
              <a:t>‹#›</a:t>
            </a:fld>
            <a:endParaRPr lang="en-US"/>
          </a:p>
        </p:txBody>
      </p:sp>
    </p:spTree>
    <p:extLst>
      <p:ext uri="{BB962C8B-B14F-4D97-AF65-F5344CB8AC3E}">
        <p14:creationId xmlns:p14="http://schemas.microsoft.com/office/powerpoint/2010/main" val="3675186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A80260-35B5-4DE1-944C-D406F7631F75}"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D55F32-C976-441D-9A74-2BDF188F1934}" type="slidenum">
              <a:rPr lang="en-US" smtClean="0"/>
              <a:t>‹#›</a:t>
            </a:fld>
            <a:endParaRPr lang="en-US"/>
          </a:p>
        </p:txBody>
      </p:sp>
    </p:spTree>
    <p:extLst>
      <p:ext uri="{BB962C8B-B14F-4D97-AF65-F5344CB8AC3E}">
        <p14:creationId xmlns:p14="http://schemas.microsoft.com/office/powerpoint/2010/main" val="7403173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AA80260-35B5-4DE1-944C-D406F7631F75}"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D55F32-C976-441D-9A74-2BDF188F1934}" type="slidenum">
              <a:rPr lang="en-US" smtClean="0"/>
              <a:t>‹#›</a:t>
            </a:fld>
            <a:endParaRPr lang="en-US"/>
          </a:p>
        </p:txBody>
      </p:sp>
    </p:spTree>
    <p:extLst>
      <p:ext uri="{BB962C8B-B14F-4D97-AF65-F5344CB8AC3E}">
        <p14:creationId xmlns:p14="http://schemas.microsoft.com/office/powerpoint/2010/main" val="28061286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A80260-35B5-4DE1-944C-D406F7631F75}" type="datetimeFigureOut">
              <a:rPr lang="en-US" smtClean="0"/>
              <a:t>10/20/2023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D55F32-C976-441D-9A74-2BDF188F1934}" type="slidenum">
              <a:rPr lang="en-US" smtClean="0"/>
              <a:t>‹#›</a:t>
            </a:fld>
            <a:endParaRPr lang="en-US"/>
          </a:p>
        </p:txBody>
      </p:sp>
    </p:spTree>
    <p:extLst>
      <p:ext uri="{BB962C8B-B14F-4D97-AF65-F5344CB8AC3E}">
        <p14:creationId xmlns:p14="http://schemas.microsoft.com/office/powerpoint/2010/main" val="13213504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A80260-35B5-4DE1-944C-D406F7631F75}" type="datetimeFigureOut">
              <a:rPr lang="en-US" smtClean="0"/>
              <a:t>10/20/2023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D55F32-C976-441D-9A74-2BDF188F1934}" type="slidenum">
              <a:rPr lang="en-US" smtClean="0"/>
              <a:t>‹#›</a:t>
            </a:fld>
            <a:endParaRPr lang="en-US"/>
          </a:p>
        </p:txBody>
      </p:sp>
    </p:spTree>
    <p:extLst>
      <p:ext uri="{BB962C8B-B14F-4D97-AF65-F5344CB8AC3E}">
        <p14:creationId xmlns:p14="http://schemas.microsoft.com/office/powerpoint/2010/main" val="12962362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A80260-35B5-4DE1-944C-D406F7631F75}" type="datetimeFigureOut">
              <a:rPr lang="en-US" smtClean="0"/>
              <a:t>10/20/2023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D55F32-C976-441D-9A74-2BDF188F1934}" type="slidenum">
              <a:rPr lang="en-US" smtClean="0"/>
              <a:t>‹#›</a:t>
            </a:fld>
            <a:endParaRPr lang="en-US"/>
          </a:p>
        </p:txBody>
      </p:sp>
    </p:spTree>
    <p:extLst>
      <p:ext uri="{BB962C8B-B14F-4D97-AF65-F5344CB8AC3E}">
        <p14:creationId xmlns:p14="http://schemas.microsoft.com/office/powerpoint/2010/main" val="24648219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A80260-35B5-4DE1-944C-D406F7631F75}" type="datetimeFigureOut">
              <a:rPr lang="en-US" smtClean="0"/>
              <a:t>10/20/2023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D55F32-C976-441D-9A74-2BDF188F1934}" type="slidenum">
              <a:rPr lang="en-US" smtClean="0"/>
              <a:t>‹#›</a:t>
            </a:fld>
            <a:endParaRPr lang="en-US"/>
          </a:p>
        </p:txBody>
      </p:sp>
    </p:spTree>
    <p:extLst>
      <p:ext uri="{BB962C8B-B14F-4D97-AF65-F5344CB8AC3E}">
        <p14:creationId xmlns:p14="http://schemas.microsoft.com/office/powerpoint/2010/main" val="32992952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AA80260-35B5-4DE1-944C-D406F7631F75}" type="datetimeFigureOut">
              <a:rPr lang="en-US" smtClean="0"/>
              <a:t>10/20/2023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D55F32-C976-441D-9A74-2BDF188F1934}" type="slidenum">
              <a:rPr lang="en-US" smtClean="0"/>
              <a:t>‹#›</a:t>
            </a:fld>
            <a:endParaRPr lang="en-US"/>
          </a:p>
        </p:txBody>
      </p:sp>
    </p:spTree>
    <p:extLst>
      <p:ext uri="{BB962C8B-B14F-4D97-AF65-F5344CB8AC3E}">
        <p14:creationId xmlns:p14="http://schemas.microsoft.com/office/powerpoint/2010/main" val="31671485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AA80260-35B5-4DE1-944C-D406F7631F75}" type="datetimeFigureOut">
              <a:rPr lang="en-US" smtClean="0"/>
              <a:t>10/20/2023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D55F32-C976-441D-9A74-2BDF188F1934}" type="slidenum">
              <a:rPr lang="en-US" smtClean="0"/>
              <a:t>‹#›</a:t>
            </a:fld>
            <a:endParaRPr lang="en-US"/>
          </a:p>
        </p:txBody>
      </p:sp>
    </p:spTree>
    <p:extLst>
      <p:ext uri="{BB962C8B-B14F-4D97-AF65-F5344CB8AC3E}">
        <p14:creationId xmlns:p14="http://schemas.microsoft.com/office/powerpoint/2010/main" val="4097670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E0E9E2-0D63-4179-A603-C661367472ED}" type="datetimeFigureOut">
              <a:rPr lang="en-US" smtClean="0"/>
              <a:t>10/20/2023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6E9ADF-51D6-47B0-A3A9-741CFA12C2AD}" type="slidenum">
              <a:rPr lang="en-US" smtClean="0"/>
              <a:t>‹#›</a:t>
            </a:fld>
            <a:endParaRPr lang="en-US"/>
          </a:p>
        </p:txBody>
      </p:sp>
    </p:spTree>
    <p:extLst>
      <p:ext uri="{BB962C8B-B14F-4D97-AF65-F5344CB8AC3E}">
        <p14:creationId xmlns:p14="http://schemas.microsoft.com/office/powerpoint/2010/main" val="8492785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A80260-35B5-4DE1-944C-D406F7631F75}"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D55F32-C976-441D-9A74-2BDF188F1934}" type="slidenum">
              <a:rPr lang="en-US" smtClean="0"/>
              <a:t>‹#›</a:t>
            </a:fld>
            <a:endParaRPr lang="en-US"/>
          </a:p>
        </p:txBody>
      </p:sp>
    </p:spTree>
    <p:extLst>
      <p:ext uri="{BB962C8B-B14F-4D97-AF65-F5344CB8AC3E}">
        <p14:creationId xmlns:p14="http://schemas.microsoft.com/office/powerpoint/2010/main" val="40029874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A80260-35B5-4DE1-944C-D406F7631F75}" type="datetimeFigureOut">
              <a:rPr lang="en-US" smtClean="0"/>
              <a:t>10/20/2023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D55F32-C976-441D-9A74-2BDF188F1934}" type="slidenum">
              <a:rPr lang="en-US" smtClean="0"/>
              <a:t>‹#›</a:t>
            </a:fld>
            <a:endParaRPr lang="en-US"/>
          </a:p>
        </p:txBody>
      </p:sp>
    </p:spTree>
    <p:extLst>
      <p:ext uri="{BB962C8B-B14F-4D97-AF65-F5344CB8AC3E}">
        <p14:creationId xmlns:p14="http://schemas.microsoft.com/office/powerpoint/2010/main" val="4963543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Agenda Layout">
    <p:spTree>
      <p:nvGrpSpPr>
        <p:cNvPr id="1" name=""/>
        <p:cNvGrpSpPr/>
        <p:nvPr/>
      </p:nvGrpSpPr>
      <p:grpSpPr>
        <a:xfrm>
          <a:off x="0" y="0"/>
          <a:ext cx="0" cy="0"/>
          <a:chOff x="0" y="0"/>
          <a:chExt cx="0" cy="0"/>
        </a:xfrm>
      </p:grpSpPr>
      <p:sp>
        <p:nvSpPr>
          <p:cNvPr id="6" name="Rectangle 5"/>
          <p:cNvSpPr/>
          <p:nvPr userDrawn="1"/>
        </p:nvSpPr>
        <p:spPr>
          <a:xfrm>
            <a:off x="-3472" y="0"/>
            <a:ext cx="211223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white"/>
              </a:solidFill>
            </a:endParaRPr>
          </a:p>
        </p:txBody>
      </p:sp>
      <p:pic>
        <p:nvPicPr>
          <p:cNvPr id="3074" name="Picture 2" descr="E:\002-KIMS BUSINESS\007-02-Fullslidesppt-Contents\20161228\02-edu\bulb-item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2645" y="1250975"/>
            <a:ext cx="2112235" cy="468794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E:\002-KIMS BUSINESS\007-02-Fullslidesppt-Contents\20161228\02-edu\bulb-item.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50000"/>
          <a:stretch/>
        </p:blipFill>
        <p:spPr bwMode="auto">
          <a:xfrm>
            <a:off x="1052646" y="1250975"/>
            <a:ext cx="1056117" cy="4687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5004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Images and Contents Layout">
    <p:spTree>
      <p:nvGrpSpPr>
        <p:cNvPr id="1" name=""/>
        <p:cNvGrpSpPr/>
        <p:nvPr/>
      </p:nvGrpSpPr>
      <p:grpSpPr>
        <a:xfrm>
          <a:off x="0" y="0"/>
          <a:ext cx="0" cy="0"/>
          <a:chOff x="0" y="0"/>
          <a:chExt cx="0" cy="0"/>
        </a:xfrm>
      </p:grpSpPr>
      <p:sp>
        <p:nvSpPr>
          <p:cNvPr id="7" name="Rectangle 6"/>
          <p:cNvSpPr/>
          <p:nvPr userDrawn="1"/>
        </p:nvSpPr>
        <p:spPr>
          <a:xfrm>
            <a:off x="0" y="3909485"/>
            <a:ext cx="12192000" cy="29485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latinLnBrk="1"/>
            <a:endParaRPr lang="ko-KR" altLang="en-US" sz="2400">
              <a:solidFill>
                <a:prstClr val="white"/>
              </a:solidFill>
            </a:endParaRPr>
          </a:p>
        </p:txBody>
      </p:sp>
      <p:sp>
        <p:nvSpPr>
          <p:cNvPr id="10" name="Text Placeholder 9"/>
          <p:cNvSpPr>
            <a:spLocks noGrp="1"/>
          </p:cNvSpPr>
          <p:nvPr>
            <p:ph type="body" sz="quarter" idx="10" hasCustomPrompt="1"/>
          </p:nvPr>
        </p:nvSpPr>
        <p:spPr>
          <a:xfrm>
            <a:off x="0" y="242176"/>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1010261"/>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pic>
        <p:nvPicPr>
          <p:cNvPr id="5" name="Picture 3" descr="D:\Fullppt\005-PNG이미지\노트북.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07701" y="1508787"/>
            <a:ext cx="9640360" cy="4903243"/>
          </a:xfrm>
          <a:prstGeom prst="rect">
            <a:avLst/>
          </a:prstGeom>
          <a:noFill/>
          <a:extLst>
            <a:ext uri="{909E8E84-426E-40DD-AFC4-6F175D3DCCD1}">
              <a14:hiddenFill xmlns:a14="http://schemas.microsoft.com/office/drawing/2010/main">
                <a:solidFill>
                  <a:srgbClr val="FFFFFF"/>
                </a:solidFill>
              </a14:hiddenFill>
            </a:ext>
          </a:extLst>
        </p:spPr>
      </p:pic>
      <p:sp>
        <p:nvSpPr>
          <p:cNvPr id="6" name="Picture Placeholder 2"/>
          <p:cNvSpPr>
            <a:spLocks noGrp="1"/>
          </p:cNvSpPr>
          <p:nvPr>
            <p:ph type="pic" idx="1" hasCustomPrompt="1"/>
          </p:nvPr>
        </p:nvSpPr>
        <p:spPr>
          <a:xfrm>
            <a:off x="6017974" y="2168343"/>
            <a:ext cx="4620289" cy="341680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3" name="Rectangle 2"/>
          <p:cNvSpPr/>
          <p:nvPr userDrawn="1"/>
        </p:nvSpPr>
        <p:spPr>
          <a:xfrm>
            <a:off x="623392" y="4485118"/>
            <a:ext cx="4032448" cy="1344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1"/>
            <a:endParaRPr lang="ko-KR" altLang="en-US" sz="2400">
              <a:solidFill>
                <a:prstClr val="white"/>
              </a:solidFill>
            </a:endParaRPr>
          </a:p>
        </p:txBody>
      </p:sp>
    </p:spTree>
    <p:extLst>
      <p:ext uri="{BB962C8B-B14F-4D97-AF65-F5344CB8AC3E}">
        <p14:creationId xmlns:p14="http://schemas.microsoft.com/office/powerpoint/2010/main" val="4279120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E0E9E2-0D63-4179-A603-C661367472ED}" type="datetimeFigureOut">
              <a:rPr lang="en-US" smtClean="0"/>
              <a:t>10/20/2023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6E9ADF-51D6-47B0-A3A9-741CFA12C2AD}" type="slidenum">
              <a:rPr lang="en-US" smtClean="0"/>
              <a:t>‹#›</a:t>
            </a:fld>
            <a:endParaRPr lang="en-US"/>
          </a:p>
        </p:txBody>
      </p:sp>
    </p:spTree>
    <p:extLst>
      <p:ext uri="{BB962C8B-B14F-4D97-AF65-F5344CB8AC3E}">
        <p14:creationId xmlns:p14="http://schemas.microsoft.com/office/powerpoint/2010/main" val="2943542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E0E9E2-0D63-4179-A603-C661367472ED}" type="datetimeFigureOut">
              <a:rPr lang="en-US" smtClean="0"/>
              <a:t>10/20/2023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16E9ADF-51D6-47B0-A3A9-741CFA12C2AD}" type="slidenum">
              <a:rPr lang="en-US" smtClean="0"/>
              <a:t>‹#›</a:t>
            </a:fld>
            <a:endParaRPr lang="en-US"/>
          </a:p>
        </p:txBody>
      </p:sp>
    </p:spTree>
    <p:extLst>
      <p:ext uri="{BB962C8B-B14F-4D97-AF65-F5344CB8AC3E}">
        <p14:creationId xmlns:p14="http://schemas.microsoft.com/office/powerpoint/2010/main" val="2442408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0E0E9E2-0D63-4179-A603-C661367472ED}" type="datetimeFigureOut">
              <a:rPr lang="en-US" smtClean="0"/>
              <a:t>10/20/2023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6E9ADF-51D6-47B0-A3A9-741CFA12C2AD}" type="slidenum">
              <a:rPr lang="en-US" smtClean="0"/>
              <a:t>‹#›</a:t>
            </a:fld>
            <a:endParaRPr lang="en-US"/>
          </a:p>
        </p:txBody>
      </p:sp>
    </p:spTree>
    <p:extLst>
      <p:ext uri="{BB962C8B-B14F-4D97-AF65-F5344CB8AC3E}">
        <p14:creationId xmlns:p14="http://schemas.microsoft.com/office/powerpoint/2010/main" val="2518160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0E0E9E2-0D63-4179-A603-C661367472ED}" type="datetimeFigureOut">
              <a:rPr lang="en-US" smtClean="0"/>
              <a:t>10/20/2023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6E9ADF-51D6-47B0-A3A9-741CFA12C2AD}" type="slidenum">
              <a:rPr lang="en-US" smtClean="0"/>
              <a:t>‹#›</a:t>
            </a:fld>
            <a:endParaRPr lang="en-US"/>
          </a:p>
        </p:txBody>
      </p:sp>
    </p:spTree>
    <p:extLst>
      <p:ext uri="{BB962C8B-B14F-4D97-AF65-F5344CB8AC3E}">
        <p14:creationId xmlns:p14="http://schemas.microsoft.com/office/powerpoint/2010/main" val="2298502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theme" Target="../theme/theme3.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E0E9E2-0D63-4179-A603-C661367472ED}" type="datetimeFigureOut">
              <a:rPr lang="en-US" smtClean="0"/>
              <a:t>10/20/2023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6E9ADF-51D6-47B0-A3A9-741CFA12C2AD}" type="slidenum">
              <a:rPr lang="en-US" smtClean="0"/>
              <a:t>‹#›</a:t>
            </a:fld>
            <a:endParaRPr lang="en-US"/>
          </a:p>
        </p:txBody>
      </p:sp>
    </p:spTree>
    <p:extLst>
      <p:ext uri="{BB962C8B-B14F-4D97-AF65-F5344CB8AC3E}">
        <p14:creationId xmlns:p14="http://schemas.microsoft.com/office/powerpoint/2010/main" val="4046996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F0E0E9E2-0D63-4179-A603-C661367472ED}" type="datetimeFigureOut">
              <a:rPr lang="en-US" smtClean="0"/>
              <a:t>10/20/2023</a:t>
            </a:fld>
            <a:endParaRPr lang="en-US"/>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116E9ADF-51D6-47B0-A3A9-741CFA12C2AD}" type="slidenum">
              <a:rPr lang="en-US" smtClean="0"/>
              <a:t>‹#›</a:t>
            </a:fld>
            <a:endParaRPr lang="en-US"/>
          </a:p>
        </p:txBody>
      </p:sp>
    </p:spTree>
    <p:extLst>
      <p:ext uri="{BB962C8B-B14F-4D97-AF65-F5344CB8AC3E}">
        <p14:creationId xmlns:p14="http://schemas.microsoft.com/office/powerpoint/2010/main" val="2841808594"/>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09" r:id="rId13"/>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6213204"/>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Lst>
  <p:txStyles>
    <p:titleStyle>
      <a:lvl1pPr algn="ctr" defTabSz="1219170" rtl="0" eaLnBrk="1" latinLnBrk="1"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1"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1"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ko-KR"/>
      </a:defPPr>
      <a:lvl1pPr marL="0" algn="l" defTabSz="1219170" rtl="0" eaLnBrk="1" latinLnBrk="1" hangingPunct="1">
        <a:defRPr sz="2400" kern="1200">
          <a:solidFill>
            <a:schemeClr val="tx1"/>
          </a:solidFill>
          <a:latin typeface="+mn-lt"/>
          <a:ea typeface="+mn-ea"/>
          <a:cs typeface="+mn-cs"/>
        </a:defRPr>
      </a:lvl1pPr>
      <a:lvl2pPr marL="609585" algn="l" defTabSz="1219170" rtl="0" eaLnBrk="1" latinLnBrk="1" hangingPunct="1">
        <a:defRPr sz="2400" kern="1200">
          <a:solidFill>
            <a:schemeClr val="tx1"/>
          </a:solidFill>
          <a:latin typeface="+mn-lt"/>
          <a:ea typeface="+mn-ea"/>
          <a:cs typeface="+mn-cs"/>
        </a:defRPr>
      </a:lvl2pPr>
      <a:lvl3pPr marL="1219170" algn="l" defTabSz="1219170" rtl="0" eaLnBrk="1" latinLnBrk="1" hangingPunct="1">
        <a:defRPr sz="2400" kern="1200">
          <a:solidFill>
            <a:schemeClr val="tx1"/>
          </a:solidFill>
          <a:latin typeface="+mn-lt"/>
          <a:ea typeface="+mn-ea"/>
          <a:cs typeface="+mn-cs"/>
        </a:defRPr>
      </a:lvl3pPr>
      <a:lvl4pPr marL="1828754" algn="l" defTabSz="1219170" rtl="0" eaLnBrk="1" latinLnBrk="1" hangingPunct="1">
        <a:defRPr sz="2400" kern="1200">
          <a:solidFill>
            <a:schemeClr val="tx1"/>
          </a:solidFill>
          <a:latin typeface="+mn-lt"/>
          <a:ea typeface="+mn-ea"/>
          <a:cs typeface="+mn-cs"/>
        </a:defRPr>
      </a:lvl4pPr>
      <a:lvl5pPr marL="2438339" algn="l" defTabSz="1219170" rtl="0" eaLnBrk="1" latinLnBrk="1" hangingPunct="1">
        <a:defRPr sz="2400" kern="1200">
          <a:solidFill>
            <a:schemeClr val="tx1"/>
          </a:solidFill>
          <a:latin typeface="+mn-lt"/>
          <a:ea typeface="+mn-ea"/>
          <a:cs typeface="+mn-cs"/>
        </a:defRPr>
      </a:lvl5pPr>
      <a:lvl6pPr marL="3047924" algn="l" defTabSz="1219170" rtl="0" eaLnBrk="1" latinLnBrk="1" hangingPunct="1">
        <a:defRPr sz="2400" kern="1200">
          <a:solidFill>
            <a:schemeClr val="tx1"/>
          </a:solidFill>
          <a:latin typeface="+mn-lt"/>
          <a:ea typeface="+mn-ea"/>
          <a:cs typeface="+mn-cs"/>
        </a:defRPr>
      </a:lvl6pPr>
      <a:lvl7pPr marL="3657509" algn="l" defTabSz="1219170" rtl="0" eaLnBrk="1" latinLnBrk="1" hangingPunct="1">
        <a:defRPr sz="2400" kern="1200">
          <a:solidFill>
            <a:schemeClr val="tx1"/>
          </a:solidFill>
          <a:latin typeface="+mn-lt"/>
          <a:ea typeface="+mn-ea"/>
          <a:cs typeface="+mn-cs"/>
        </a:defRPr>
      </a:lvl7pPr>
      <a:lvl8pPr marL="4267093" algn="l" defTabSz="1219170" rtl="0" eaLnBrk="1" latinLnBrk="1" hangingPunct="1">
        <a:defRPr sz="2400" kern="1200">
          <a:solidFill>
            <a:schemeClr val="tx1"/>
          </a:solidFill>
          <a:latin typeface="+mn-lt"/>
          <a:ea typeface="+mn-ea"/>
          <a:cs typeface="+mn-cs"/>
        </a:defRPr>
      </a:lvl8pPr>
      <a:lvl9pPr marL="4876678" algn="l" defTabSz="1219170" rtl="0" eaLnBrk="1" latinLnBrk="1"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A80260-35B5-4DE1-944C-D406F7631F75}" type="datetimeFigureOut">
              <a:rPr lang="en-US" smtClean="0"/>
              <a:t>10/20/2023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D55F32-C976-441D-9A74-2BDF188F1934}" type="slidenum">
              <a:rPr lang="en-US" smtClean="0"/>
              <a:t>‹#›</a:t>
            </a:fld>
            <a:endParaRPr lang="en-US"/>
          </a:p>
        </p:txBody>
      </p:sp>
    </p:spTree>
    <p:extLst>
      <p:ext uri="{BB962C8B-B14F-4D97-AF65-F5344CB8AC3E}">
        <p14:creationId xmlns:p14="http://schemas.microsoft.com/office/powerpoint/2010/main" val="3141113439"/>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hyperlink" Target="http://creativecommons.org/licenses/by-nc-sa/4.0/?ref=chooser-v1"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jpeg"/><Relationship Id="rId5" Type="http://schemas.microsoft.com/office/2007/relationships/hdphoto" Target="../media/hdphoto1.wdp"/><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hyperlink" Target="https://www.snopes.com/fact-check/moon-melon/" TargetMode="External"/><Relationship Id="rId4" Type="http://schemas.openxmlformats.org/officeDocument/2006/relationships/hyperlink" Target="http://ellinikahoaxes.gr/2015/08/01/rare-blue-watermelon/"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8.jpeg"/><Relationship Id="rId4" Type="http://schemas.openxmlformats.org/officeDocument/2006/relationships/hyperlink" Target="http://ellinikahoaxes.gr/2015/08/01/rare-blue-watermelon/"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8.jpe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8.jpe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creativecommons.org/licenses/by-nc-sa/4.0/?ref=chooser-v1" TargetMode="External"/><Relationship Id="rId1" Type="http://schemas.openxmlformats.org/officeDocument/2006/relationships/slideLayout" Target="../slideLayouts/slideLayout47.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35.png"/><Relationship Id="rId7" Type="http://schemas.openxmlformats.org/officeDocument/2006/relationships/image" Target="../media/image8.jpe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8.jpe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8.jpe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8.jpe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8.jpe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hyperlink" Target="https://difernews.gr/synagermos-terastios-asteroeidis-tha-perasei-epikindyna-konta-sti-gi/" TargetMode="External"/><Relationship Id="rId4" Type="http://schemas.openxmlformats.org/officeDocument/2006/relationships/hyperlink" Target="http://www.epikairo.com/tag/asteroidis-2016-nf23/"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s://www.protothema.gr/environment/article/814769/sunagermos-apo-ti-nasa-megalos-asteroeidis-tha-perasei-epikinduna-koda-sti-gi/" TargetMode="External"/><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hyperlink" Target="https://ssd.jpl.nasa.gov/sbdb.cgi?sstr=2016%20NF23&amp;orb=1" TargetMode="External"/><Relationship Id="rId7"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2.png"/><Relationship Id="rId5" Type="http://schemas.openxmlformats.org/officeDocument/2006/relationships/image" Target="../media/image47.png"/><Relationship Id="rId10" Type="http://schemas.openxmlformats.org/officeDocument/2006/relationships/hyperlink" Target="https://www.cnn.gr/news/kosmos/story/143754/asteroeidis-megalyteros-apo-ti-megali-pyramida-tis-gkizas-tha-perasei-konta-apo-ti-gi" TargetMode="External"/><Relationship Id="rId4" Type="http://schemas.openxmlformats.org/officeDocument/2006/relationships/hyperlink" Target="https://www.cnn.gr/eidhseis/tag/625/asteroeidis" TargetMode="External"/><Relationship Id="rId9" Type="http://schemas.openxmlformats.org/officeDocument/2006/relationships/image" Target="../media/image51.png"/></Relationships>
</file>

<file path=ppt/slides/_rels/slide29.xml.rels><?xml version="1.0" encoding="UTF-8" standalone="yes"?>
<Relationships xmlns="http://schemas.openxmlformats.org/package/2006/relationships"><Relationship Id="rId8" Type="http://schemas.openxmlformats.org/officeDocument/2006/relationships/hyperlink" Target="https://www.cnn.gr/news/kosmos/story/143754/asteroeidis-megalyteros-apo-ti-megali-pyramida-tis-gkizas-tha-perasei-konta-apo-ti-gi" TargetMode="External"/><Relationship Id="rId3" Type="http://schemas.openxmlformats.org/officeDocument/2006/relationships/image" Target="../media/image50.png"/><Relationship Id="rId7"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hyperlink" Target="https://ssd.jpl.nasa.gov/sbdb.cgi?sstr=2016%20NF23&amp;orb=1" TargetMode="External"/><Relationship Id="rId4" Type="http://schemas.openxmlformats.org/officeDocument/2006/relationships/image" Target="../media/image47.png"/><Relationship Id="rId9" Type="http://schemas.openxmlformats.org/officeDocument/2006/relationships/image" Target="../media/image5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hyperlink" Target="https://www.ptisidiastima.com/2016-nf23-close-approach/"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ssd.jpl.nasa.gov/sbdb.cgi?sstr=2016%20NF23&amp;orb=1" TargetMode="External"/><Relationship Id="rId5" Type="http://schemas.openxmlformats.org/officeDocument/2006/relationships/image" Target="../media/image55.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hyperlink" Target="https://www.cnn.gr/news/kosmos/story/144029/h-alitheia-gia-ton-epikindyno-asteroeidi-poy-tha-perasei-konta-apo-ti-gi" TargetMode="External"/><Relationship Id="rId7"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ellinikahoaxes.gr/2018/08/22/2016-nf23/" TargetMode="External"/><Relationship Id="rId5" Type="http://schemas.openxmlformats.org/officeDocument/2006/relationships/image" Target="../media/image63.png"/><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hyperlink" Target="https://www.cnn.gr/news/kosmos/story/48935/se-treis-vretanoys-epistimones-to-nompel-fysikis-2016"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hyperlink" Target="https://gr.euronews.com/2016/10/04/how-a-bun-a-bagel-and-a-pretzel-explain-the-2016-nobel-prize-for-physics" TargetMode="External"/><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hyperlink" Target="http://tovatraxi.com/science/se-omada-epistimonon-pou-xemplexe-ta-akoustika-enos-kinhtou-to-nompel-fysikhs"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hyperlink" Target="http://tovatraxi.com/about-2/"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8.jpeg"/><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12.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39.png"/><Relationship Id="rId4" Type="http://schemas.microsoft.com/office/2007/relationships/hdphoto" Target="../media/hdphoto4.wdp"/></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8.jpeg"/><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8.jpe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39.png"/><Relationship Id="rId7" Type="http://schemas.openxmlformats.org/officeDocument/2006/relationships/image" Target="../media/image8.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8.jpeg"/></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12.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80.svg"/><Relationship Id="rId4" Type="http://schemas.openxmlformats.org/officeDocument/2006/relationships/image" Target="../media/image79.png"/></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12.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82.svg"/><Relationship Id="rId4" Type="http://schemas.openxmlformats.org/officeDocument/2006/relationships/image" Target="../media/image81.png"/></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12.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84.svg"/><Relationship Id="rId4" Type="http://schemas.openxmlformats.org/officeDocument/2006/relationships/image" Target="../media/image83.png"/></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8.jpeg"/><Relationship Id="rId4" Type="http://schemas.openxmlformats.org/officeDocument/2006/relationships/image" Target="../media/image85.PNG"/></Relationships>
</file>

<file path=ppt/slides/_rels/slide4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8.jpeg"/><Relationship Id="rId4" Type="http://schemas.openxmlformats.org/officeDocument/2006/relationships/image" Target="../media/image27.emf"/></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12.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88.png"/><Relationship Id="rId4" Type="http://schemas.openxmlformats.org/officeDocument/2006/relationships/image" Target="../media/image87.png"/></Relationships>
</file>

<file path=ppt/slides/_rels/slide4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8.jpeg"/><Relationship Id="rId4" Type="http://schemas.openxmlformats.org/officeDocument/2006/relationships/image" Target="../media/image27.emf"/></Relationships>
</file>

<file path=ppt/slides/_rels/slide4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8.jpeg"/><Relationship Id="rId4" Type="http://schemas.openxmlformats.org/officeDocument/2006/relationships/image" Target="../media/image27.emf"/></Relationships>
</file>

<file path=ppt/slides/_rels/slide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2.jpeg"/></Relationships>
</file>

<file path=ppt/slides/_rels/slide50.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92.png"/><Relationship Id="rId11" Type="http://schemas.openxmlformats.org/officeDocument/2006/relationships/image" Target="../media/image12.jpeg"/><Relationship Id="rId5" Type="http://schemas.openxmlformats.org/officeDocument/2006/relationships/image" Target="../media/image91.png"/><Relationship Id="rId10" Type="http://schemas.openxmlformats.org/officeDocument/2006/relationships/image" Target="../media/image8.jpeg"/><Relationship Id="rId4" Type="http://schemas.openxmlformats.org/officeDocument/2006/relationships/image" Target="../media/image90.png"/><Relationship Id="rId9" Type="http://schemas.openxmlformats.org/officeDocument/2006/relationships/hyperlink" Target="http://www.cybersafety.cy/"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 Id="rId9"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78379"/>
            <a:ext cx="12192000" cy="3136372"/>
          </a:xfrm>
          <a:prstGeom prst="rect">
            <a:avLst/>
          </a:prstGeom>
          <a:solidFill>
            <a:srgbClr val="FFC000"/>
          </a:solidFill>
          <a:ln>
            <a:solidFill>
              <a:srgbClr val="D99081"/>
            </a:solid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l-GR" sz="3600" b="1" i="0" u="none" strike="noStrike" kern="1200" cap="none" spc="0" normalizeH="0" baseline="0" noProof="0" dirty="0">
                <a:ln>
                  <a:noFill/>
                </a:ln>
                <a:solidFill>
                  <a:prstClr val="black"/>
                </a:solidFill>
                <a:effectLst/>
                <a:uLnTx/>
                <a:uFillTx/>
                <a:latin typeface="Calibri" panose="020F0502020204030204"/>
                <a:ea typeface="+mj-ea"/>
                <a:cs typeface="+mj-cs"/>
              </a:rPr>
              <a:t>Αξιοποίηση των ψηφιακών τεχνολογιών για τη μάθηση - Ψηφιακή Ικανότητα</a:t>
            </a:r>
            <a:br>
              <a:rPr kumimoji="0" lang="en-US" sz="4800" b="0"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el-GR" sz="3600" b="1" i="0" u="none" strike="noStrike" kern="1200" cap="none" spc="0" normalizeH="0" baseline="0" noProof="0" dirty="0">
                <a:ln>
                  <a:noFill/>
                </a:ln>
                <a:solidFill>
                  <a:prstClr val="black"/>
                </a:solidFill>
                <a:effectLst/>
                <a:uLnTx/>
                <a:uFillTx/>
                <a:latin typeface="Calibri" panose="020F0502020204030204"/>
                <a:ea typeface="+mj-ea"/>
                <a:cs typeface="+mj-cs"/>
              </a:rPr>
              <a:t>Π</a:t>
            </a:r>
            <a:r>
              <a:rPr lang="el-GR" sz="3600" b="1" noProof="0" dirty="0">
                <a:solidFill>
                  <a:prstClr val="black"/>
                </a:solidFill>
                <a:latin typeface="Calibri" panose="020F0502020204030204"/>
              </a:rPr>
              <a:t>ληροφόρηση και Παραπληροφόρηση</a:t>
            </a:r>
            <a:endParaRPr kumimoji="0" lang="en-US" sz="36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cxnSp>
        <p:nvCxnSpPr>
          <p:cNvPr id="6" name="Straight Connector 5"/>
          <p:cNvCxnSpPr/>
          <p:nvPr/>
        </p:nvCxnSpPr>
        <p:spPr>
          <a:xfrm flipV="1">
            <a:off x="0" y="6127750"/>
            <a:ext cx="12192000" cy="55817"/>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10" name="Subtitle 2"/>
          <p:cNvSpPr>
            <a:spLocks noGrp="1"/>
          </p:cNvSpPr>
          <p:nvPr/>
        </p:nvSpPr>
        <p:spPr>
          <a:xfrm>
            <a:off x="1537063" y="3853542"/>
            <a:ext cx="9144000" cy="127519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l-GR" sz="2400" b="1" i="0" u="none" strike="noStrike" kern="1200" cap="none" spc="0" normalizeH="0" baseline="0" noProof="0" dirty="0">
                <a:ln>
                  <a:noFill/>
                </a:ln>
                <a:solidFill>
                  <a:prstClr val="black"/>
                </a:solidFill>
                <a:effectLst/>
                <a:uLnTx/>
                <a:uFillTx/>
                <a:latin typeface="Calibri" panose="020F0502020204030204"/>
                <a:ea typeface="+mn-ea"/>
                <a:cs typeface="+mn-cs"/>
              </a:rPr>
              <a:t>Παρουσίαση Εκπαιδευτικού</a:t>
            </a:r>
          </a:p>
        </p:txBody>
      </p:sp>
      <p:grpSp>
        <p:nvGrpSpPr>
          <p:cNvPr id="2" name="Group 1">
            <a:extLst>
              <a:ext uri="{FF2B5EF4-FFF2-40B4-BE49-F238E27FC236}">
                <a16:creationId xmlns:a16="http://schemas.microsoft.com/office/drawing/2014/main" id="{3807C4C3-A234-39A8-249A-F04795449629}"/>
              </a:ext>
            </a:extLst>
          </p:cNvPr>
          <p:cNvGrpSpPr/>
          <p:nvPr/>
        </p:nvGrpSpPr>
        <p:grpSpPr>
          <a:xfrm>
            <a:off x="131965" y="6219825"/>
            <a:ext cx="11989695" cy="638175"/>
            <a:chOff x="202305" y="6219825"/>
            <a:chExt cx="11989695" cy="638175"/>
          </a:xfrm>
        </p:grpSpPr>
        <p:sp>
          <p:nvSpPr>
            <p:cNvPr id="3" name="Rectangle 2">
              <a:extLst>
                <a:ext uri="{FF2B5EF4-FFF2-40B4-BE49-F238E27FC236}">
                  <a16:creationId xmlns:a16="http://schemas.microsoft.com/office/drawing/2014/main" id="{C2B20B67-8262-8A08-709E-AA31DA081A05}"/>
                </a:ext>
              </a:extLst>
            </p:cNvPr>
            <p:cNvSpPr/>
            <p:nvPr/>
          </p:nvSpPr>
          <p:spPr>
            <a:xfrm>
              <a:off x="9115425" y="6219825"/>
              <a:ext cx="3076575" cy="638175"/>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r">
                <a:spcAft>
                  <a:spcPts val="0"/>
                </a:spcAft>
                <a:tabLst>
                  <a:tab pos="2743200" algn="ctr"/>
                  <a:tab pos="5486400" algn="r"/>
                </a:tabLst>
              </a:pPr>
              <a:r>
                <a:rPr lang="el-GR" sz="1000" b="1" dirty="0">
                  <a:solidFill>
                    <a:srgbClr val="000000"/>
                  </a:solidFill>
                  <a:effectLst/>
                  <a:latin typeface="Arial" panose="020B0604020202020204" pitchFamily="34" charset="0"/>
                  <a:ea typeface="Arial" panose="020B0604020202020204" pitchFamily="34" charset="0"/>
                </a:rPr>
                <a:t> </a:t>
              </a:r>
              <a:endParaRPr lang="en-US" sz="1100" dirty="0">
                <a:effectLst/>
                <a:latin typeface="Arial" panose="020B0604020202020204" pitchFamily="34" charset="0"/>
                <a:ea typeface="Arial" panose="020B0604020202020204" pitchFamily="34" charset="0"/>
              </a:endParaRPr>
            </a:p>
            <a:p>
              <a:pPr algn="r">
                <a:spcAft>
                  <a:spcPts val="0"/>
                </a:spcAft>
                <a:tabLst>
                  <a:tab pos="2743200" algn="ctr"/>
                  <a:tab pos="5486400" algn="r"/>
                </a:tabLst>
              </a:pPr>
              <a:r>
                <a:rPr lang="el-GR" sz="1400" b="1" dirty="0">
                  <a:solidFill>
                    <a:srgbClr val="000000"/>
                  </a:solidFill>
                  <a:effectLst/>
                  <a:latin typeface="Calibri" panose="020F0502020204030204" pitchFamily="34" charset="0"/>
                  <a:ea typeface="Arial" panose="020B0604020202020204" pitchFamily="34" charset="0"/>
                </a:rPr>
                <a:t>Τομέας Εκπαιδευτικής Τεχνολογίας</a:t>
              </a:r>
              <a:endParaRPr lang="en-US" sz="1400" dirty="0">
                <a:effectLst/>
                <a:latin typeface="Arial" panose="020B0604020202020204" pitchFamily="34" charset="0"/>
                <a:ea typeface="Arial" panose="020B0604020202020204" pitchFamily="34" charset="0"/>
              </a:endParaRPr>
            </a:p>
            <a:p>
              <a:pPr algn="r">
                <a:spcAft>
                  <a:spcPts val="0"/>
                </a:spcAft>
                <a:tabLst>
                  <a:tab pos="2743200" algn="ctr"/>
                  <a:tab pos="5486400" algn="r"/>
                </a:tabLst>
              </a:pPr>
              <a:r>
                <a:rPr lang="el-GR" sz="1400" b="1" dirty="0">
                  <a:solidFill>
                    <a:srgbClr val="000000"/>
                  </a:solidFill>
                  <a:effectLst/>
                  <a:latin typeface="Calibri" panose="020F0502020204030204" pitchFamily="34" charset="0"/>
                  <a:ea typeface="Arial" panose="020B0604020202020204" pitchFamily="34" charset="0"/>
                </a:rPr>
                <a:t>Παιδαγωγικό Ινστιτούτο Κύπρου</a:t>
              </a:r>
              <a:r>
                <a:rPr lang="el-GR"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effectLst/>
                <a:latin typeface="Arial" panose="020B0604020202020204" pitchFamily="34" charset="0"/>
                <a:ea typeface="Arial" panose="020B0604020202020204" pitchFamily="34" charset="0"/>
              </a:endParaRPr>
            </a:p>
            <a:p>
              <a:pPr algn="r">
                <a:lnSpc>
                  <a:spcPct val="115000"/>
                </a:lnSpc>
                <a:spcAft>
                  <a:spcPts val="0"/>
                </a:spcAft>
              </a:pPr>
              <a:r>
                <a:rPr lang="el-GR" sz="1100" b="1" dirty="0">
                  <a:solidFill>
                    <a:srgbClr val="000000"/>
                  </a:solidFill>
                  <a:effectLst/>
                  <a:latin typeface="Arial" panose="020B0604020202020204" pitchFamily="34" charset="0"/>
                  <a:ea typeface="Arial" panose="020B0604020202020204" pitchFamily="34" charset="0"/>
                </a:rPr>
                <a:t> </a:t>
              </a:r>
              <a:endParaRPr lang="en-US" sz="1100" dirty="0">
                <a:effectLst/>
                <a:latin typeface="Arial" panose="020B0604020202020204" pitchFamily="34" charset="0"/>
                <a:ea typeface="Arial" panose="020B0604020202020204" pitchFamily="34" charset="0"/>
              </a:endParaRPr>
            </a:p>
          </p:txBody>
        </p:sp>
        <p:grpSp>
          <p:nvGrpSpPr>
            <p:cNvPr id="5" name="Group 4">
              <a:extLst>
                <a:ext uri="{FF2B5EF4-FFF2-40B4-BE49-F238E27FC236}">
                  <a16:creationId xmlns:a16="http://schemas.microsoft.com/office/drawing/2014/main" id="{2DE33F8F-06C7-13C7-9369-AE1656F3FB91}"/>
                </a:ext>
              </a:extLst>
            </p:cNvPr>
            <p:cNvGrpSpPr/>
            <p:nvPr/>
          </p:nvGrpSpPr>
          <p:grpSpPr>
            <a:xfrm>
              <a:off x="202305" y="6236898"/>
              <a:ext cx="1347820" cy="595114"/>
              <a:chOff x="202305" y="6236898"/>
              <a:chExt cx="1347820" cy="595114"/>
            </a:xfrm>
          </p:grpSpPr>
          <p:pic>
            <p:nvPicPr>
              <p:cNvPr id="7" name="Picture 6">
                <a:extLst>
                  <a:ext uri="{FF2B5EF4-FFF2-40B4-BE49-F238E27FC236}">
                    <a16:creationId xmlns:a16="http://schemas.microsoft.com/office/drawing/2014/main" id="{1BFC6185-A192-5267-2D57-8DE0E23463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5611" y="6236898"/>
                <a:ext cx="764514" cy="595114"/>
              </a:xfrm>
              <a:prstGeom prst="rect">
                <a:avLst/>
              </a:prstGeom>
            </p:spPr>
          </p:pic>
          <p:pic>
            <p:nvPicPr>
              <p:cNvPr id="8" name="Picture 7" descr="A logo of an owl&#10;&#10;Description automatically generated">
                <a:extLst>
                  <a:ext uri="{FF2B5EF4-FFF2-40B4-BE49-F238E27FC236}">
                    <a16:creationId xmlns:a16="http://schemas.microsoft.com/office/drawing/2014/main" id="{FB813A00-C241-F077-B089-818F02B975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305" y="6292715"/>
                <a:ext cx="519800" cy="514982"/>
              </a:xfrm>
              <a:prstGeom prst="rect">
                <a:avLst/>
              </a:prstGeom>
            </p:spPr>
          </p:pic>
        </p:grpSp>
      </p:grpSp>
      <p:grpSp>
        <p:nvGrpSpPr>
          <p:cNvPr id="9" name="Group 8">
            <a:extLst>
              <a:ext uri="{FF2B5EF4-FFF2-40B4-BE49-F238E27FC236}">
                <a16:creationId xmlns:a16="http://schemas.microsoft.com/office/drawing/2014/main" id="{2277A180-E651-EBA6-186A-55B0C087AB5F}"/>
              </a:ext>
            </a:extLst>
          </p:cNvPr>
          <p:cNvGrpSpPr/>
          <p:nvPr/>
        </p:nvGrpSpPr>
        <p:grpSpPr>
          <a:xfrm>
            <a:off x="3692948" y="5271295"/>
            <a:ext cx="5167844" cy="307777"/>
            <a:chOff x="2376974" y="5428325"/>
            <a:chExt cx="5167844" cy="307777"/>
          </a:xfrm>
        </p:grpSpPr>
        <p:sp>
          <p:nvSpPr>
            <p:cNvPr id="12" name="TextBox 11">
              <a:extLst>
                <a:ext uri="{FF2B5EF4-FFF2-40B4-BE49-F238E27FC236}">
                  <a16:creationId xmlns:a16="http://schemas.microsoft.com/office/drawing/2014/main" id="{48355BED-C01B-E31B-9367-0BA6D885BC5E}"/>
                </a:ext>
              </a:extLst>
            </p:cNvPr>
            <p:cNvSpPr txBox="1"/>
            <p:nvPr/>
          </p:nvSpPr>
          <p:spPr>
            <a:xfrm>
              <a:off x="2376974" y="5428325"/>
              <a:ext cx="5167844" cy="307777"/>
            </a:xfrm>
            <a:prstGeom prst="rect">
              <a:avLst/>
            </a:prstGeom>
            <a:noFill/>
          </p:spPr>
          <p:txBody>
            <a:bodyPr wrap="square" rtlCol="0">
              <a:spAutoFit/>
            </a:bodyPr>
            <a:lstStyle/>
            <a:p>
              <a:r>
                <a:rPr lang="el-GR" sz="1400" dirty="0"/>
                <a:t>Αυτή η παρουσίαση διανέμεται με την άδεια </a:t>
              </a:r>
              <a:r>
                <a:rPr lang="el-GR" sz="1400" dirty="0">
                  <a:solidFill>
                    <a:srgbClr val="FFC000"/>
                  </a:solidFill>
                  <a:hlinkClick r:id="rId4">
                    <a:extLst>
                      <a:ext uri="{A12FA001-AC4F-418D-AE19-62706E023703}">
                        <ahyp:hlinkClr xmlns:ahyp="http://schemas.microsoft.com/office/drawing/2018/hyperlinkcolor" val="tx"/>
                      </a:ext>
                    </a:extLst>
                  </a:hlinkClick>
                </a:rPr>
                <a:t>CC BY-NC-SA 4.0</a:t>
              </a:r>
              <a:endParaRPr lang="en-US" sz="1400" dirty="0">
                <a:solidFill>
                  <a:srgbClr val="FFC000"/>
                </a:solidFill>
              </a:endParaRPr>
            </a:p>
          </p:txBody>
        </p:sp>
        <p:pic>
          <p:nvPicPr>
            <p:cNvPr id="15" name="Picture 14" descr="A black background with a black square&#10;&#10;Description automatically generated with medium confidence">
              <a:extLst>
                <a:ext uri="{FF2B5EF4-FFF2-40B4-BE49-F238E27FC236}">
                  <a16:creationId xmlns:a16="http://schemas.microsoft.com/office/drawing/2014/main" id="{BABECC9E-668B-F31E-0C94-5785A69E449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91135" y="5492360"/>
              <a:ext cx="179705" cy="179705"/>
            </a:xfrm>
            <a:prstGeom prst="rect">
              <a:avLst/>
            </a:prstGeom>
            <a:noFill/>
            <a:ln>
              <a:noFill/>
            </a:ln>
          </p:spPr>
        </p:pic>
        <p:pic>
          <p:nvPicPr>
            <p:cNvPr id="16" name="Picture 15" descr="Attribution">
              <a:extLst>
                <a:ext uri="{FF2B5EF4-FFF2-40B4-BE49-F238E27FC236}">
                  <a16:creationId xmlns:a16="http://schemas.microsoft.com/office/drawing/2014/main" id="{36CEC9D4-56F6-5107-7A65-322ED56C930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27504" y="5492360"/>
              <a:ext cx="179705" cy="179705"/>
            </a:xfrm>
            <a:prstGeom prst="rect">
              <a:avLst/>
            </a:prstGeom>
            <a:noFill/>
            <a:ln>
              <a:noFill/>
            </a:ln>
          </p:spPr>
        </p:pic>
      </p:grpSp>
    </p:spTree>
    <p:extLst>
      <p:ext uri="{BB962C8B-B14F-4D97-AF65-F5344CB8AC3E}">
        <p14:creationId xmlns:p14="http://schemas.microsoft.com/office/powerpoint/2010/main" val="422386472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5">
            <a:extLst>
              <a:ext uri="{FF2B5EF4-FFF2-40B4-BE49-F238E27FC236}">
                <a16:creationId xmlns:a16="http://schemas.microsoft.com/office/drawing/2014/main" id="{146A87F9-822D-4343-96F6-EDF667826C9B}"/>
              </a:ext>
            </a:extLst>
          </p:cNvPr>
          <p:cNvSpPr>
            <a:spLocks noGrp="1"/>
          </p:cNvSpPr>
          <p:nvPr>
            <p:ph type="title"/>
          </p:nvPr>
        </p:nvSpPr>
        <p:spPr>
          <a:xfrm>
            <a:off x="293440" y="201574"/>
            <a:ext cx="5344879" cy="939384"/>
          </a:xfrm>
        </p:spPr>
        <p:txBody>
          <a:bodyPr>
            <a:noAutofit/>
          </a:bodyPr>
          <a:lstStyle/>
          <a:p>
            <a:r>
              <a:rPr lang="el-GR" sz="4800" b="1" dirty="0">
                <a:solidFill>
                  <a:srgbClr val="1B2AC0"/>
                </a:solidFill>
                <a:effectLst>
                  <a:outerShdw blurRad="38100" dist="38100" dir="2700000" algn="tl">
                    <a:srgbClr val="000000">
                      <a:alpha val="43137"/>
                    </a:srgbClr>
                  </a:outerShdw>
                </a:effectLst>
              </a:rPr>
              <a:t>Το μπλε καρπούζι!!!</a:t>
            </a:r>
            <a:endParaRPr lang="en-US" sz="4800" b="1" dirty="0">
              <a:solidFill>
                <a:srgbClr val="1B2AC0"/>
              </a:solidFill>
              <a:effectLst>
                <a:outerShdw blurRad="38100" dist="38100" dir="2700000" algn="tl">
                  <a:srgbClr val="000000">
                    <a:alpha val="43137"/>
                  </a:srgbClr>
                </a:outerShdw>
              </a:effectLst>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63000" y="1091483"/>
            <a:ext cx="4506032" cy="3895079"/>
          </a:xfrm>
          <a:prstGeom prst="rect">
            <a:avLst/>
          </a:prstGeom>
          <a:ln>
            <a:noFill/>
          </a:ln>
          <a:effectLst>
            <a:softEdge rad="112500"/>
          </a:effectLst>
        </p:spPr>
      </p:pic>
      <p:pic>
        <p:nvPicPr>
          <p:cNvPr id="10" name="Picture 9">
            <a:extLst>
              <a:ext uri="{FF2B5EF4-FFF2-40B4-BE49-F238E27FC236}">
                <a16:creationId xmlns:a16="http://schemas.microsoft.com/office/drawing/2014/main" id="{0FDC301F-0C78-4DC7-95B5-5E0B5113570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p:blipFill>
        <p:spPr>
          <a:xfrm>
            <a:off x="5338592" y="1110179"/>
            <a:ext cx="6307835" cy="3437041"/>
          </a:xfrm>
          <a:prstGeom prst="rect">
            <a:avLst/>
          </a:prstGeom>
        </p:spPr>
      </p:pic>
      <p:sp>
        <p:nvSpPr>
          <p:cNvPr id="3" name="Oval 2"/>
          <p:cNvSpPr/>
          <p:nvPr/>
        </p:nvSpPr>
        <p:spPr>
          <a:xfrm>
            <a:off x="10376641" y="3662657"/>
            <a:ext cx="1653915" cy="1080247"/>
          </a:xfrm>
          <a:prstGeom prst="ellipse">
            <a:avLst/>
          </a:prstGeom>
          <a:noFill/>
          <a:ln w="3810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11" name="Content Placeholder 2"/>
          <p:cNvSpPr>
            <a:spLocks noGrp="1"/>
          </p:cNvSpPr>
          <p:nvPr>
            <p:ph idx="1"/>
          </p:nvPr>
        </p:nvSpPr>
        <p:spPr>
          <a:xfrm>
            <a:off x="650607" y="4870512"/>
            <a:ext cx="11676173" cy="1435614"/>
          </a:xfrm>
        </p:spPr>
        <p:txBody>
          <a:bodyPr>
            <a:noAutofit/>
          </a:bodyPr>
          <a:lstStyle/>
          <a:p>
            <a:pPr marL="0" indent="0">
              <a:buNone/>
            </a:pPr>
            <a:r>
              <a:rPr lang="el-GR" sz="3100" dirty="0"/>
              <a:t>Ο Κώστας βρήκε και μια άλλη ιστοσελίδα αγγελιών μέσω της οποίας πωλούνται σπόροι για το</a:t>
            </a:r>
            <a:r>
              <a:rPr lang="el-GR" sz="3100" dirty="0">
                <a:solidFill>
                  <a:srgbClr val="1B2AC0"/>
                </a:solidFill>
              </a:rPr>
              <a:t> </a:t>
            </a:r>
            <a:r>
              <a:rPr lang="el-GR" sz="3100" b="1" dirty="0">
                <a:solidFill>
                  <a:srgbClr val="1B2AC0"/>
                </a:solidFill>
              </a:rPr>
              <a:t>Μπλε Καρπούζι</a:t>
            </a:r>
            <a:r>
              <a:rPr lang="el-GR" sz="3200" b="1" dirty="0"/>
              <a:t>.</a:t>
            </a:r>
            <a:r>
              <a:rPr lang="el-GR" sz="3200" dirty="0"/>
              <a:t> </a:t>
            </a:r>
            <a:r>
              <a:rPr lang="el-GR" sz="3100" dirty="0"/>
              <a:t>Σύμφωνα με την αγγελία     </a:t>
            </a:r>
            <a:r>
              <a:rPr lang="el-GR" sz="3100" b="1" dirty="0"/>
              <a:t>4 </a:t>
            </a:r>
            <a:r>
              <a:rPr lang="el-GR" sz="3100" dirty="0"/>
              <a:t>σπόροι </a:t>
            </a:r>
            <a:r>
              <a:rPr lang="el-GR" sz="3100" b="1" dirty="0">
                <a:solidFill>
                  <a:srgbClr val="1B2AC0"/>
                </a:solidFill>
              </a:rPr>
              <a:t>Μπλε Καρπούζι </a:t>
            </a:r>
            <a:r>
              <a:rPr lang="el-GR" sz="3100" dirty="0"/>
              <a:t>πωλούνται για</a:t>
            </a:r>
            <a:r>
              <a:rPr lang="el-GR" sz="3100" b="1" dirty="0"/>
              <a:t> €6</a:t>
            </a:r>
            <a:r>
              <a:rPr lang="el-GR" sz="3100" dirty="0"/>
              <a:t>.</a:t>
            </a:r>
          </a:p>
        </p:txBody>
      </p:sp>
      <p:cxnSp>
        <p:nvCxnSpPr>
          <p:cNvPr id="15" name="Straight Connector 14"/>
          <p:cNvCxnSpPr/>
          <p:nvPr/>
        </p:nvCxnSpPr>
        <p:spPr>
          <a:xfrm flipV="1">
            <a:off x="0" y="6205643"/>
            <a:ext cx="12192000" cy="55817"/>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5CBDE605-C31C-BD4C-D2A3-182AB75CAE88}"/>
              </a:ext>
            </a:extLst>
          </p:cNvPr>
          <p:cNvGrpSpPr/>
          <p:nvPr/>
        </p:nvGrpSpPr>
        <p:grpSpPr>
          <a:xfrm>
            <a:off x="131965" y="6219825"/>
            <a:ext cx="11989695" cy="638175"/>
            <a:chOff x="202305" y="6219825"/>
            <a:chExt cx="11989695" cy="638175"/>
          </a:xfrm>
        </p:grpSpPr>
        <p:sp>
          <p:nvSpPr>
            <p:cNvPr id="4" name="Rectangle 3">
              <a:extLst>
                <a:ext uri="{FF2B5EF4-FFF2-40B4-BE49-F238E27FC236}">
                  <a16:creationId xmlns:a16="http://schemas.microsoft.com/office/drawing/2014/main" id="{5EB51116-FB50-F364-4905-629792CDB697}"/>
                </a:ext>
              </a:extLst>
            </p:cNvPr>
            <p:cNvSpPr/>
            <p:nvPr/>
          </p:nvSpPr>
          <p:spPr>
            <a:xfrm>
              <a:off x="9115425" y="6219825"/>
              <a:ext cx="3076575" cy="638175"/>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r">
                <a:spcAft>
                  <a:spcPts val="0"/>
                </a:spcAft>
                <a:tabLst>
                  <a:tab pos="2743200" algn="ctr"/>
                  <a:tab pos="5486400" algn="r"/>
                </a:tabLst>
              </a:pPr>
              <a:r>
                <a:rPr lang="el-GR" sz="1000" b="1" dirty="0">
                  <a:solidFill>
                    <a:srgbClr val="000000"/>
                  </a:solidFill>
                  <a:effectLst/>
                  <a:latin typeface="Arial" panose="020B0604020202020204" pitchFamily="34" charset="0"/>
                  <a:ea typeface="Arial" panose="020B0604020202020204" pitchFamily="34" charset="0"/>
                </a:rPr>
                <a:t> </a:t>
              </a:r>
              <a:endParaRPr lang="en-US" sz="1100" dirty="0">
                <a:effectLst/>
                <a:latin typeface="Arial" panose="020B0604020202020204" pitchFamily="34" charset="0"/>
                <a:ea typeface="Arial" panose="020B0604020202020204" pitchFamily="34" charset="0"/>
              </a:endParaRPr>
            </a:p>
            <a:p>
              <a:pPr algn="r">
                <a:spcAft>
                  <a:spcPts val="0"/>
                </a:spcAft>
                <a:tabLst>
                  <a:tab pos="2743200" algn="ctr"/>
                  <a:tab pos="5486400" algn="r"/>
                </a:tabLst>
              </a:pPr>
              <a:r>
                <a:rPr lang="el-GR" sz="1400" b="1" dirty="0">
                  <a:solidFill>
                    <a:srgbClr val="000000"/>
                  </a:solidFill>
                  <a:effectLst/>
                  <a:latin typeface="Calibri" panose="020F0502020204030204" pitchFamily="34" charset="0"/>
                  <a:ea typeface="Arial" panose="020B0604020202020204" pitchFamily="34" charset="0"/>
                </a:rPr>
                <a:t>Τομέας Εκπαιδευτικής Τεχνολογίας</a:t>
              </a:r>
              <a:endParaRPr lang="en-US" sz="1400" dirty="0">
                <a:effectLst/>
                <a:latin typeface="Arial" panose="020B0604020202020204" pitchFamily="34" charset="0"/>
                <a:ea typeface="Arial" panose="020B0604020202020204" pitchFamily="34" charset="0"/>
              </a:endParaRPr>
            </a:p>
            <a:p>
              <a:pPr algn="r">
                <a:spcAft>
                  <a:spcPts val="0"/>
                </a:spcAft>
                <a:tabLst>
                  <a:tab pos="2743200" algn="ctr"/>
                  <a:tab pos="5486400" algn="r"/>
                </a:tabLst>
              </a:pPr>
              <a:r>
                <a:rPr lang="el-GR" sz="1400" b="1" dirty="0">
                  <a:solidFill>
                    <a:srgbClr val="000000"/>
                  </a:solidFill>
                  <a:effectLst/>
                  <a:latin typeface="Calibri" panose="020F0502020204030204" pitchFamily="34" charset="0"/>
                  <a:ea typeface="Arial" panose="020B0604020202020204" pitchFamily="34" charset="0"/>
                </a:rPr>
                <a:t>Παιδαγωγικό Ινστιτούτο Κύπρου</a:t>
              </a:r>
              <a:r>
                <a:rPr lang="el-GR"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effectLst/>
                <a:latin typeface="Arial" panose="020B0604020202020204" pitchFamily="34" charset="0"/>
                <a:ea typeface="Arial" panose="020B0604020202020204" pitchFamily="34" charset="0"/>
              </a:endParaRPr>
            </a:p>
            <a:p>
              <a:pPr algn="r">
                <a:lnSpc>
                  <a:spcPct val="115000"/>
                </a:lnSpc>
                <a:spcAft>
                  <a:spcPts val="0"/>
                </a:spcAft>
              </a:pPr>
              <a:r>
                <a:rPr lang="el-GR" sz="1100" b="1" dirty="0">
                  <a:solidFill>
                    <a:srgbClr val="000000"/>
                  </a:solidFill>
                  <a:effectLst/>
                  <a:latin typeface="Arial" panose="020B0604020202020204" pitchFamily="34" charset="0"/>
                  <a:ea typeface="Arial" panose="020B0604020202020204" pitchFamily="34" charset="0"/>
                </a:rPr>
                <a:t> </a:t>
              </a:r>
              <a:endParaRPr lang="en-US" sz="1100" dirty="0">
                <a:effectLst/>
                <a:latin typeface="Arial" panose="020B0604020202020204" pitchFamily="34" charset="0"/>
                <a:ea typeface="Arial" panose="020B0604020202020204" pitchFamily="34" charset="0"/>
              </a:endParaRPr>
            </a:p>
          </p:txBody>
        </p:sp>
        <p:grpSp>
          <p:nvGrpSpPr>
            <p:cNvPr id="5" name="Group 4">
              <a:extLst>
                <a:ext uri="{FF2B5EF4-FFF2-40B4-BE49-F238E27FC236}">
                  <a16:creationId xmlns:a16="http://schemas.microsoft.com/office/drawing/2014/main" id="{BE0FE587-FE3B-624C-6751-295CFAA571DF}"/>
                </a:ext>
              </a:extLst>
            </p:cNvPr>
            <p:cNvGrpSpPr/>
            <p:nvPr/>
          </p:nvGrpSpPr>
          <p:grpSpPr>
            <a:xfrm>
              <a:off x="202305" y="6332269"/>
              <a:ext cx="1093402" cy="498190"/>
              <a:chOff x="202305" y="6332269"/>
              <a:chExt cx="1093402" cy="498190"/>
            </a:xfrm>
          </p:grpSpPr>
          <p:pic>
            <p:nvPicPr>
              <p:cNvPr id="6" name="Picture 5">
                <a:extLst>
                  <a:ext uri="{FF2B5EF4-FFF2-40B4-BE49-F238E27FC236}">
                    <a16:creationId xmlns:a16="http://schemas.microsoft.com/office/drawing/2014/main" id="{62DBAC9F-E08C-4CA5-074E-71B5D83F03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707" y="6332269"/>
                <a:ext cx="640000" cy="498190"/>
              </a:xfrm>
              <a:prstGeom prst="rect">
                <a:avLst/>
              </a:prstGeom>
            </p:spPr>
          </p:pic>
          <p:pic>
            <p:nvPicPr>
              <p:cNvPr id="7" name="Picture 6" descr="A logo of an owl&#10;&#10;Description automatically generated">
                <a:extLst>
                  <a:ext uri="{FF2B5EF4-FFF2-40B4-BE49-F238E27FC236}">
                    <a16:creationId xmlns:a16="http://schemas.microsoft.com/office/drawing/2014/main" id="{34153F86-F80E-4EAB-79F7-7D6805BA84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305" y="6355033"/>
                <a:ext cx="456898" cy="452663"/>
              </a:xfrm>
              <a:prstGeom prst="rect">
                <a:avLst/>
              </a:prstGeom>
            </p:spPr>
          </p:pic>
        </p:grpSp>
      </p:grpSp>
    </p:spTree>
    <p:extLst>
      <p:ext uri="{BB962C8B-B14F-4D97-AF65-F5344CB8AC3E}">
        <p14:creationId xmlns:p14="http://schemas.microsoft.com/office/powerpoint/2010/main" val="292936356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5">
            <a:extLst>
              <a:ext uri="{FF2B5EF4-FFF2-40B4-BE49-F238E27FC236}">
                <a16:creationId xmlns:a16="http://schemas.microsoft.com/office/drawing/2014/main" id="{146A87F9-822D-4343-96F6-EDF667826C9B}"/>
              </a:ext>
            </a:extLst>
          </p:cNvPr>
          <p:cNvSpPr>
            <a:spLocks noGrp="1"/>
          </p:cNvSpPr>
          <p:nvPr>
            <p:ph type="title"/>
          </p:nvPr>
        </p:nvSpPr>
        <p:spPr>
          <a:xfrm>
            <a:off x="248470" y="696658"/>
            <a:ext cx="5344879" cy="939384"/>
          </a:xfrm>
        </p:spPr>
        <p:txBody>
          <a:bodyPr>
            <a:noAutofit/>
          </a:bodyPr>
          <a:lstStyle/>
          <a:p>
            <a:r>
              <a:rPr lang="el-GR" sz="4800" b="1" dirty="0">
                <a:solidFill>
                  <a:srgbClr val="1B2AC0"/>
                </a:solidFill>
                <a:effectLst>
                  <a:outerShdw blurRad="38100" dist="38100" dir="2700000" algn="tl">
                    <a:srgbClr val="000000">
                      <a:alpha val="43137"/>
                    </a:srgbClr>
                  </a:outerShdw>
                </a:effectLst>
              </a:rPr>
              <a:t>Το μπλε καρπούζι!!!</a:t>
            </a:r>
            <a:endParaRPr lang="en-US" sz="4800" b="1" dirty="0">
              <a:solidFill>
                <a:srgbClr val="1B2AC0"/>
              </a:solidFill>
              <a:effectLst>
                <a:outerShdw blurRad="38100" dist="38100" dir="2700000" algn="tl">
                  <a:srgbClr val="000000">
                    <a:alpha val="43137"/>
                  </a:srgbClr>
                </a:outerShdw>
              </a:effectLst>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33020" y="1870971"/>
            <a:ext cx="4506032" cy="3895079"/>
          </a:xfrm>
          <a:prstGeom prst="rect">
            <a:avLst/>
          </a:prstGeom>
          <a:ln>
            <a:noFill/>
          </a:ln>
          <a:effectLst>
            <a:softEdge rad="112500"/>
          </a:effectLst>
        </p:spPr>
      </p:pic>
      <p:sp>
        <p:nvSpPr>
          <p:cNvPr id="4" name="Cloud Callout 3"/>
          <p:cNvSpPr/>
          <p:nvPr/>
        </p:nvSpPr>
        <p:spPr>
          <a:xfrm>
            <a:off x="5698280" y="253612"/>
            <a:ext cx="5626032" cy="4947975"/>
          </a:xfrm>
          <a:prstGeom prst="cloudCallout">
            <a:avLst>
              <a:gd name="adj1" fmla="val 31656"/>
              <a:gd name="adj2" fmla="val 48564"/>
            </a:avLst>
          </a:prstGeom>
        </p:spPr>
        <p:style>
          <a:lnRef idx="1">
            <a:schemeClr val="accent1"/>
          </a:lnRef>
          <a:fillRef idx="2">
            <a:schemeClr val="accent1"/>
          </a:fillRef>
          <a:effectRef idx="1">
            <a:schemeClr val="accent1"/>
          </a:effectRef>
          <a:fontRef idx="minor">
            <a:schemeClr val="dk1"/>
          </a:fontRef>
        </p:style>
        <p:txBody>
          <a:bodyPr rtlCol="0" anchor="ctr"/>
          <a:lstStyle/>
          <a:p>
            <a:r>
              <a:rPr lang="el-GR" sz="2200" dirty="0"/>
              <a:t>Ας ζητήσω από τον μπαμπά να μου παραγγείλει αυτούς τους σπόρους … μπορούμε να τους καλλιεργήσουμε και να έχουμε κι εμείς τα δικά μας </a:t>
            </a:r>
            <a:r>
              <a:rPr lang="el-GR" sz="2400" b="1" dirty="0">
                <a:solidFill>
                  <a:srgbClr val="1B2AC0"/>
                </a:solidFill>
              </a:rPr>
              <a:t>Μπλε Καρπούζια</a:t>
            </a:r>
            <a:r>
              <a:rPr lang="el-GR" sz="2200" dirty="0"/>
              <a:t>! </a:t>
            </a:r>
          </a:p>
          <a:p>
            <a:r>
              <a:rPr lang="el-GR" sz="2200" dirty="0"/>
              <a:t>Δεν θα έχει βρει κανένα άλλο παιδί στην τάξη μου τέτοιο φρούτο!</a:t>
            </a:r>
          </a:p>
        </p:txBody>
      </p:sp>
      <p:cxnSp>
        <p:nvCxnSpPr>
          <p:cNvPr id="13" name="Straight Connector 12"/>
          <p:cNvCxnSpPr/>
          <p:nvPr/>
        </p:nvCxnSpPr>
        <p:spPr>
          <a:xfrm flipV="1">
            <a:off x="0" y="6205643"/>
            <a:ext cx="12192000" cy="55817"/>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6E71724C-FAD3-CB8F-5B5B-F534F344AE1D}"/>
              </a:ext>
            </a:extLst>
          </p:cNvPr>
          <p:cNvGrpSpPr/>
          <p:nvPr/>
        </p:nvGrpSpPr>
        <p:grpSpPr>
          <a:xfrm>
            <a:off x="131965" y="6219825"/>
            <a:ext cx="11989695" cy="638175"/>
            <a:chOff x="202305" y="6219825"/>
            <a:chExt cx="11989695" cy="638175"/>
          </a:xfrm>
        </p:grpSpPr>
        <p:sp>
          <p:nvSpPr>
            <p:cNvPr id="3" name="Rectangle 2">
              <a:extLst>
                <a:ext uri="{FF2B5EF4-FFF2-40B4-BE49-F238E27FC236}">
                  <a16:creationId xmlns:a16="http://schemas.microsoft.com/office/drawing/2014/main" id="{80CB7C63-BBC5-6327-AEA7-3020CFDB46C2}"/>
                </a:ext>
              </a:extLst>
            </p:cNvPr>
            <p:cNvSpPr/>
            <p:nvPr/>
          </p:nvSpPr>
          <p:spPr>
            <a:xfrm>
              <a:off x="9115425" y="6219825"/>
              <a:ext cx="3076575" cy="638175"/>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r">
                <a:spcAft>
                  <a:spcPts val="0"/>
                </a:spcAft>
                <a:tabLst>
                  <a:tab pos="2743200" algn="ctr"/>
                  <a:tab pos="5486400" algn="r"/>
                </a:tabLst>
              </a:pPr>
              <a:r>
                <a:rPr lang="el-GR" sz="1000" b="1" dirty="0">
                  <a:solidFill>
                    <a:srgbClr val="000000"/>
                  </a:solidFill>
                  <a:effectLst/>
                  <a:latin typeface="Arial" panose="020B0604020202020204" pitchFamily="34" charset="0"/>
                  <a:ea typeface="Arial" panose="020B0604020202020204" pitchFamily="34" charset="0"/>
                </a:rPr>
                <a:t> </a:t>
              </a:r>
              <a:endParaRPr lang="en-US" sz="1100" dirty="0">
                <a:effectLst/>
                <a:latin typeface="Arial" panose="020B0604020202020204" pitchFamily="34" charset="0"/>
                <a:ea typeface="Arial" panose="020B0604020202020204" pitchFamily="34" charset="0"/>
              </a:endParaRPr>
            </a:p>
            <a:p>
              <a:pPr algn="r">
                <a:spcAft>
                  <a:spcPts val="0"/>
                </a:spcAft>
                <a:tabLst>
                  <a:tab pos="2743200" algn="ctr"/>
                  <a:tab pos="5486400" algn="r"/>
                </a:tabLst>
              </a:pPr>
              <a:r>
                <a:rPr lang="el-GR" sz="1400" b="1" dirty="0">
                  <a:solidFill>
                    <a:srgbClr val="000000"/>
                  </a:solidFill>
                  <a:effectLst/>
                  <a:latin typeface="Calibri" panose="020F0502020204030204" pitchFamily="34" charset="0"/>
                  <a:ea typeface="Arial" panose="020B0604020202020204" pitchFamily="34" charset="0"/>
                </a:rPr>
                <a:t>Τομέας Εκπαιδευτικής Τεχνολογίας</a:t>
              </a:r>
              <a:endParaRPr lang="en-US" sz="1400" dirty="0">
                <a:effectLst/>
                <a:latin typeface="Arial" panose="020B0604020202020204" pitchFamily="34" charset="0"/>
                <a:ea typeface="Arial" panose="020B0604020202020204" pitchFamily="34" charset="0"/>
              </a:endParaRPr>
            </a:p>
            <a:p>
              <a:pPr algn="r">
                <a:spcAft>
                  <a:spcPts val="0"/>
                </a:spcAft>
                <a:tabLst>
                  <a:tab pos="2743200" algn="ctr"/>
                  <a:tab pos="5486400" algn="r"/>
                </a:tabLst>
              </a:pPr>
              <a:r>
                <a:rPr lang="el-GR" sz="1400" b="1" dirty="0">
                  <a:solidFill>
                    <a:srgbClr val="000000"/>
                  </a:solidFill>
                  <a:effectLst/>
                  <a:latin typeface="Calibri" panose="020F0502020204030204" pitchFamily="34" charset="0"/>
                  <a:ea typeface="Arial" panose="020B0604020202020204" pitchFamily="34" charset="0"/>
                </a:rPr>
                <a:t>Παιδαγωγικό Ινστιτούτο Κύπρου</a:t>
              </a:r>
              <a:r>
                <a:rPr lang="el-GR"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effectLst/>
                <a:latin typeface="Arial" panose="020B0604020202020204" pitchFamily="34" charset="0"/>
                <a:ea typeface="Arial" panose="020B0604020202020204" pitchFamily="34" charset="0"/>
              </a:endParaRPr>
            </a:p>
            <a:p>
              <a:pPr algn="r">
                <a:lnSpc>
                  <a:spcPct val="115000"/>
                </a:lnSpc>
                <a:spcAft>
                  <a:spcPts val="0"/>
                </a:spcAft>
              </a:pPr>
              <a:r>
                <a:rPr lang="el-GR" sz="1100" b="1" dirty="0">
                  <a:solidFill>
                    <a:srgbClr val="000000"/>
                  </a:solidFill>
                  <a:effectLst/>
                  <a:latin typeface="Arial" panose="020B0604020202020204" pitchFamily="34" charset="0"/>
                  <a:ea typeface="Arial" panose="020B0604020202020204" pitchFamily="34" charset="0"/>
                </a:rPr>
                <a:t> </a:t>
              </a:r>
              <a:endParaRPr lang="en-US" sz="1100" dirty="0">
                <a:effectLst/>
                <a:latin typeface="Arial" panose="020B0604020202020204" pitchFamily="34" charset="0"/>
                <a:ea typeface="Arial" panose="020B0604020202020204" pitchFamily="34" charset="0"/>
              </a:endParaRPr>
            </a:p>
          </p:txBody>
        </p:sp>
        <p:grpSp>
          <p:nvGrpSpPr>
            <p:cNvPr id="5" name="Group 4">
              <a:extLst>
                <a:ext uri="{FF2B5EF4-FFF2-40B4-BE49-F238E27FC236}">
                  <a16:creationId xmlns:a16="http://schemas.microsoft.com/office/drawing/2014/main" id="{781F8FD7-5B64-164A-BB75-9C846A1DB3EE}"/>
                </a:ext>
              </a:extLst>
            </p:cNvPr>
            <p:cNvGrpSpPr/>
            <p:nvPr/>
          </p:nvGrpSpPr>
          <p:grpSpPr>
            <a:xfrm>
              <a:off x="202305" y="6332269"/>
              <a:ext cx="1093402" cy="498190"/>
              <a:chOff x="202305" y="6332269"/>
              <a:chExt cx="1093402" cy="498190"/>
            </a:xfrm>
          </p:grpSpPr>
          <p:pic>
            <p:nvPicPr>
              <p:cNvPr id="6" name="Picture 5">
                <a:extLst>
                  <a:ext uri="{FF2B5EF4-FFF2-40B4-BE49-F238E27FC236}">
                    <a16:creationId xmlns:a16="http://schemas.microsoft.com/office/drawing/2014/main" id="{B3E591B6-8EC5-8D7F-8500-56C8F64D12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707" y="6332269"/>
                <a:ext cx="640000" cy="498190"/>
              </a:xfrm>
              <a:prstGeom prst="rect">
                <a:avLst/>
              </a:prstGeom>
            </p:spPr>
          </p:pic>
          <p:pic>
            <p:nvPicPr>
              <p:cNvPr id="7" name="Picture 6" descr="A logo of an owl&#10;&#10;Description automatically generated">
                <a:extLst>
                  <a:ext uri="{FF2B5EF4-FFF2-40B4-BE49-F238E27FC236}">
                    <a16:creationId xmlns:a16="http://schemas.microsoft.com/office/drawing/2014/main" id="{16B1A48F-9BF9-6ED1-5941-14F3228915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2305" y="6355033"/>
                <a:ext cx="456898" cy="452663"/>
              </a:xfrm>
              <a:prstGeom prst="rect">
                <a:avLst/>
              </a:prstGeom>
            </p:spPr>
          </p:pic>
        </p:grpSp>
      </p:grpSp>
    </p:spTree>
    <p:extLst>
      <p:ext uri="{BB962C8B-B14F-4D97-AF65-F5344CB8AC3E}">
        <p14:creationId xmlns:p14="http://schemas.microsoft.com/office/powerpoint/2010/main" val="87661897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F82BF3E2-EB0E-40D6-8835-2367A5316C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8480" y="1563968"/>
            <a:ext cx="6043520" cy="5294033"/>
          </a:xfrm>
          <a:custGeom>
            <a:avLst/>
            <a:gdLst>
              <a:gd name="connsiteX0" fmla="*/ 3600823 w 6043520"/>
              <a:gd name="connsiteY0" fmla="*/ 0 h 5294033"/>
              <a:gd name="connsiteX1" fmla="*/ 5891281 w 6043520"/>
              <a:gd name="connsiteY1" fmla="*/ 822253 h 5294033"/>
              <a:gd name="connsiteX2" fmla="*/ 6043520 w 6043520"/>
              <a:gd name="connsiteY2" fmla="*/ 960617 h 5294033"/>
              <a:gd name="connsiteX3" fmla="*/ 6043520 w 6043520"/>
              <a:gd name="connsiteY3" fmla="*/ 5294033 h 5294033"/>
              <a:gd name="connsiteX4" fmla="*/ 423445 w 6043520"/>
              <a:gd name="connsiteY4" fmla="*/ 5294033 h 5294033"/>
              <a:gd name="connsiteX5" fmla="*/ 282971 w 6043520"/>
              <a:gd name="connsiteY5" fmla="*/ 5002426 h 5294033"/>
              <a:gd name="connsiteX6" fmla="*/ 0 w 6043520"/>
              <a:gd name="connsiteY6" fmla="*/ 3600823 h 5294033"/>
              <a:gd name="connsiteX7" fmla="*/ 3600823 w 6043520"/>
              <a:gd name="connsiteY7" fmla="*/ 0 h 529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3520" h="5294033">
                <a:moveTo>
                  <a:pt x="3600823" y="0"/>
                </a:moveTo>
                <a:cubicBezTo>
                  <a:pt x="4470871" y="0"/>
                  <a:pt x="5268847" y="308574"/>
                  <a:pt x="5891281" y="822253"/>
                </a:cubicBezTo>
                <a:lnTo>
                  <a:pt x="6043520" y="960617"/>
                </a:lnTo>
                <a:lnTo>
                  <a:pt x="6043520" y="5294033"/>
                </a:lnTo>
                <a:lnTo>
                  <a:pt x="423445" y="5294033"/>
                </a:lnTo>
                <a:lnTo>
                  <a:pt x="282971" y="5002426"/>
                </a:lnTo>
                <a:cubicBezTo>
                  <a:pt x="100759" y="4571630"/>
                  <a:pt x="0" y="4097993"/>
                  <a:pt x="0" y="3600823"/>
                </a:cubicBezTo>
                <a:cubicBezTo>
                  <a:pt x="0" y="1612143"/>
                  <a:pt x="1612143" y="0"/>
                  <a:pt x="3600823"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CB6FFAAC-8A48-4FBF-BAFE-BAD367694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3728" y="1699214"/>
            <a:ext cx="5908273" cy="5158786"/>
          </a:xfrm>
          <a:custGeom>
            <a:avLst/>
            <a:gdLst>
              <a:gd name="connsiteX0" fmla="*/ 3465576 w 5908273"/>
              <a:gd name="connsiteY0" fmla="*/ 0 h 5158786"/>
              <a:gd name="connsiteX1" fmla="*/ 5670004 w 5908273"/>
              <a:gd name="connsiteY1" fmla="*/ 791369 h 5158786"/>
              <a:gd name="connsiteX2" fmla="*/ 5908273 w 5908273"/>
              <a:gd name="connsiteY2" fmla="*/ 1007923 h 5158786"/>
              <a:gd name="connsiteX3" fmla="*/ 5908273 w 5908273"/>
              <a:gd name="connsiteY3" fmla="*/ 5158786 h 5158786"/>
              <a:gd name="connsiteX4" fmla="*/ 443374 w 5908273"/>
              <a:gd name="connsiteY4" fmla="*/ 5158786 h 5158786"/>
              <a:gd name="connsiteX5" fmla="*/ 418277 w 5908273"/>
              <a:gd name="connsiteY5" fmla="*/ 5117476 h 5158786"/>
              <a:gd name="connsiteX6" fmla="*/ 0 w 5908273"/>
              <a:gd name="connsiteY6" fmla="*/ 3465576 h 5158786"/>
              <a:gd name="connsiteX7" fmla="*/ 3465576 w 5908273"/>
              <a:gd name="connsiteY7" fmla="*/ 0 h 5158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08273" h="5158786">
                <a:moveTo>
                  <a:pt x="3465576" y="0"/>
                </a:moveTo>
                <a:cubicBezTo>
                  <a:pt x="4302945" y="0"/>
                  <a:pt x="5070948" y="296984"/>
                  <a:pt x="5670004" y="791369"/>
                </a:cubicBezTo>
                <a:lnTo>
                  <a:pt x="5908273" y="1007923"/>
                </a:lnTo>
                <a:lnTo>
                  <a:pt x="5908273" y="5158786"/>
                </a:lnTo>
                <a:lnTo>
                  <a:pt x="443374" y="5158786"/>
                </a:lnTo>
                <a:lnTo>
                  <a:pt x="418277" y="5117476"/>
                </a:lnTo>
                <a:cubicBezTo>
                  <a:pt x="151523" y="4626427"/>
                  <a:pt x="0" y="4063697"/>
                  <a:pt x="0" y="3465576"/>
                </a:cubicBezTo>
                <a:cubicBezTo>
                  <a:pt x="0" y="1551591"/>
                  <a:pt x="1551591" y="0"/>
                  <a:pt x="3465576"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Oval 15">
            <a:extLst>
              <a:ext uri="{FF2B5EF4-FFF2-40B4-BE49-F238E27FC236}">
                <a16:creationId xmlns:a16="http://schemas.microsoft.com/office/drawing/2014/main" id="{481E86DD-89E6-42B2-8675-84B7C56BFF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50534" y="1716727"/>
            <a:ext cx="4572000" cy="45720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Freeform: Shape 17">
            <a:extLst>
              <a:ext uri="{FF2B5EF4-FFF2-40B4-BE49-F238E27FC236}">
                <a16:creationId xmlns:a16="http://schemas.microsoft.com/office/drawing/2014/main" id="{440EF577-B6F8-4C57-B956-AB860B388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87694" y="1853886"/>
            <a:ext cx="4297680" cy="4297680"/>
          </a:xfrm>
          <a:custGeom>
            <a:avLst/>
            <a:gdLst>
              <a:gd name="connsiteX0" fmla="*/ 2148840 w 4297680"/>
              <a:gd name="connsiteY0" fmla="*/ 0 h 4297680"/>
              <a:gd name="connsiteX1" fmla="*/ 4297680 w 4297680"/>
              <a:gd name="connsiteY1" fmla="*/ 2148840 h 4297680"/>
              <a:gd name="connsiteX2" fmla="*/ 2148840 w 4297680"/>
              <a:gd name="connsiteY2" fmla="*/ 4297680 h 4297680"/>
              <a:gd name="connsiteX3" fmla="*/ 0 w 4297680"/>
              <a:gd name="connsiteY3" fmla="*/ 2148840 h 4297680"/>
              <a:gd name="connsiteX4" fmla="*/ 2148840 w 4297680"/>
              <a:gd name="connsiteY4" fmla="*/ 0 h 4297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7680" h="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EA518CE4-E4D4-4D8A-980F-6D692AC96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155454" cy="4845530"/>
          </a:xfrm>
          <a:custGeom>
            <a:avLst/>
            <a:gdLst>
              <a:gd name="connsiteX0" fmla="*/ 0 w 5155454"/>
              <a:gd name="connsiteY0" fmla="*/ 0 h 4845530"/>
              <a:gd name="connsiteX1" fmla="*/ 4766270 w 5155454"/>
              <a:gd name="connsiteY1" fmla="*/ 0 h 4845530"/>
              <a:gd name="connsiteX2" fmla="*/ 4896671 w 5155454"/>
              <a:gd name="connsiteY2" fmla="*/ 270697 h 4845530"/>
              <a:gd name="connsiteX3" fmla="*/ 5155454 w 5155454"/>
              <a:gd name="connsiteY3" fmla="*/ 1552495 h 4845530"/>
              <a:gd name="connsiteX4" fmla="*/ 1862419 w 5155454"/>
              <a:gd name="connsiteY4" fmla="*/ 4845530 h 4845530"/>
              <a:gd name="connsiteX5" fmla="*/ 21252 w 5155454"/>
              <a:gd name="connsiteY5" fmla="*/ 4283132 h 4845530"/>
              <a:gd name="connsiteX6" fmla="*/ 0 w 5155454"/>
              <a:gd name="connsiteY6" fmla="*/ 4267240 h 484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5454" h="4845530">
                <a:moveTo>
                  <a:pt x="0" y="0"/>
                </a:moveTo>
                <a:lnTo>
                  <a:pt x="4766270" y="0"/>
                </a:lnTo>
                <a:lnTo>
                  <a:pt x="4896671" y="270697"/>
                </a:lnTo>
                <a:cubicBezTo>
                  <a:pt x="5063308" y="664671"/>
                  <a:pt x="5155454" y="1097822"/>
                  <a:pt x="5155454" y="1552495"/>
                </a:cubicBezTo>
                <a:cubicBezTo>
                  <a:pt x="5155454" y="3371188"/>
                  <a:pt x="3681112" y="4845530"/>
                  <a:pt x="1862419" y="4845530"/>
                </a:cubicBezTo>
                <a:cubicBezTo>
                  <a:pt x="1180409" y="4845530"/>
                  <a:pt x="546824" y="4638201"/>
                  <a:pt x="21252" y="4283132"/>
                </a:cubicBezTo>
                <a:lnTo>
                  <a:pt x="0" y="426724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Freeform: Shape 21">
            <a:extLst>
              <a:ext uri="{FF2B5EF4-FFF2-40B4-BE49-F238E27FC236}">
                <a16:creationId xmlns:a16="http://schemas.microsoft.com/office/drawing/2014/main" id="{5E6FAE32-AB12-4E77-A677-F6BD5D71A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17099" cy="4718647"/>
          </a:xfrm>
          <a:custGeom>
            <a:avLst/>
            <a:gdLst>
              <a:gd name="connsiteX0" fmla="*/ 0 w 5017099"/>
              <a:gd name="connsiteY0" fmla="*/ 0 h 4718647"/>
              <a:gd name="connsiteX1" fmla="*/ 4599738 w 5017099"/>
              <a:gd name="connsiteY1" fmla="*/ 0 h 4718647"/>
              <a:gd name="connsiteX2" fmla="*/ 4636346 w 5017099"/>
              <a:gd name="connsiteY2" fmla="*/ 60259 h 4718647"/>
              <a:gd name="connsiteX3" fmla="*/ 5017099 w 5017099"/>
              <a:gd name="connsiteY3" fmla="*/ 1563967 h 4718647"/>
              <a:gd name="connsiteX4" fmla="*/ 1862419 w 5017099"/>
              <a:gd name="connsiteY4" fmla="*/ 4718647 h 4718647"/>
              <a:gd name="connsiteX5" fmla="*/ 98607 w 5017099"/>
              <a:gd name="connsiteY5" fmla="*/ 4179877 h 4718647"/>
              <a:gd name="connsiteX6" fmla="*/ 0 w 5017099"/>
              <a:gd name="connsiteY6" fmla="*/ 4106140 h 4718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A12085B5-BD20-456F-9879-946160A246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9706" y="463675"/>
            <a:ext cx="2518866" cy="2518866"/>
          </a:xfrm>
          <a:prstGeom prst="rect">
            <a:avLst/>
          </a:prstGeom>
          <a:noFill/>
        </p:spPr>
      </p:pic>
      <p:pic>
        <p:nvPicPr>
          <p:cNvPr id="3" name="Picture 2">
            <a:extLst>
              <a:ext uri="{FF2B5EF4-FFF2-40B4-BE49-F238E27FC236}">
                <a16:creationId xmlns:a16="http://schemas.microsoft.com/office/drawing/2014/main" id="{3C2061D2-B2F1-48F7-820A-E333A138CA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2841" y="378015"/>
            <a:ext cx="1244820" cy="1244820"/>
          </a:xfrm>
          <a:prstGeom prst="rect">
            <a:avLst/>
          </a:prstGeom>
        </p:spPr>
      </p:pic>
      <p:pic>
        <p:nvPicPr>
          <p:cNvPr id="7" name="Picture 6">
            <a:extLst>
              <a:ext uri="{FF2B5EF4-FFF2-40B4-BE49-F238E27FC236}">
                <a16:creationId xmlns:a16="http://schemas.microsoft.com/office/drawing/2014/main" id="{45C0E15B-F55E-406F-BEFF-0CF2DD9562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3871" y="5010261"/>
            <a:ext cx="1278466" cy="1278466"/>
          </a:xfrm>
          <a:prstGeom prst="rect">
            <a:avLst/>
          </a:prstGeom>
        </p:spPr>
      </p:pic>
      <p:pic>
        <p:nvPicPr>
          <p:cNvPr id="5" name="Picture 4">
            <a:extLst>
              <a:ext uri="{FF2B5EF4-FFF2-40B4-BE49-F238E27FC236}">
                <a16:creationId xmlns:a16="http://schemas.microsoft.com/office/drawing/2014/main" id="{80C97BD2-E8F8-4F62-AAC6-F8D4D4F6BE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9683" y="3176419"/>
            <a:ext cx="2069129" cy="2069129"/>
          </a:xfrm>
          <a:prstGeom prst="rect">
            <a:avLst/>
          </a:prstGeom>
          <a:noFill/>
        </p:spPr>
      </p:pic>
      <p:sp>
        <p:nvSpPr>
          <p:cNvPr id="13" name="Content Placeholder 2">
            <a:extLst>
              <a:ext uri="{FF2B5EF4-FFF2-40B4-BE49-F238E27FC236}">
                <a16:creationId xmlns:a16="http://schemas.microsoft.com/office/drawing/2014/main" id="{4574BC3D-E616-49CB-87F9-D9A6CBAF00CC}"/>
              </a:ext>
            </a:extLst>
          </p:cNvPr>
          <p:cNvSpPr txBox="1">
            <a:spLocks/>
          </p:cNvSpPr>
          <p:nvPr/>
        </p:nvSpPr>
        <p:spPr>
          <a:xfrm>
            <a:off x="7806823" y="2422765"/>
            <a:ext cx="4288729" cy="16267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Wingdings" panose="05000000000000000000" pitchFamily="2" charset="2"/>
              <a:buChar char="ü"/>
            </a:pPr>
            <a:r>
              <a:rPr lang="el-GR" sz="3100" b="1" dirty="0"/>
              <a:t>Εσείς τι νομίζετε για την ανακάλυψη του μαθητή;</a:t>
            </a:r>
          </a:p>
          <a:p>
            <a:pPr>
              <a:lnSpc>
                <a:spcPct val="100000"/>
              </a:lnSpc>
              <a:buFont typeface="Wingdings" panose="05000000000000000000" pitchFamily="2" charset="2"/>
              <a:buChar char="ü"/>
            </a:pPr>
            <a:r>
              <a:rPr lang="el-GR" sz="3100" b="1" dirty="0"/>
              <a:t>Πώς θα αντιδρούσατε στην ιδέα να αγοράσει αυτούς τους σπόρους;</a:t>
            </a:r>
          </a:p>
          <a:p>
            <a:pPr>
              <a:lnSpc>
                <a:spcPct val="100000"/>
              </a:lnSpc>
              <a:buFont typeface="Wingdings" panose="05000000000000000000" pitchFamily="2" charset="2"/>
              <a:buChar char="ü"/>
            </a:pPr>
            <a:r>
              <a:rPr lang="el-GR" sz="3100" b="1" dirty="0"/>
              <a:t>Εσείς τι θα κάνατε;</a:t>
            </a:r>
          </a:p>
        </p:txBody>
      </p:sp>
    </p:spTree>
    <p:extLst>
      <p:ext uri="{BB962C8B-B14F-4D97-AF65-F5344CB8AC3E}">
        <p14:creationId xmlns:p14="http://schemas.microsoft.com/office/powerpoint/2010/main" val="10351432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5">
            <a:extLst>
              <a:ext uri="{FF2B5EF4-FFF2-40B4-BE49-F238E27FC236}">
                <a16:creationId xmlns:a16="http://schemas.microsoft.com/office/drawing/2014/main" id="{146A87F9-822D-4343-96F6-EDF667826C9B}"/>
              </a:ext>
            </a:extLst>
          </p:cNvPr>
          <p:cNvSpPr>
            <a:spLocks noGrp="1"/>
          </p:cNvSpPr>
          <p:nvPr>
            <p:ph type="title"/>
          </p:nvPr>
        </p:nvSpPr>
        <p:spPr>
          <a:xfrm>
            <a:off x="248469" y="116631"/>
            <a:ext cx="5344879" cy="939384"/>
          </a:xfrm>
        </p:spPr>
        <p:txBody>
          <a:bodyPr>
            <a:noAutofit/>
          </a:bodyPr>
          <a:lstStyle/>
          <a:p>
            <a:r>
              <a:rPr lang="el-GR" sz="4800" b="1" dirty="0">
                <a:solidFill>
                  <a:srgbClr val="1B2AC0"/>
                </a:solidFill>
                <a:effectLst>
                  <a:outerShdw blurRad="38100" dist="38100" dir="2700000" algn="tl">
                    <a:srgbClr val="000000">
                      <a:alpha val="43137"/>
                    </a:srgbClr>
                  </a:outerShdw>
                </a:effectLst>
              </a:rPr>
              <a:t>Το μπλε καρπούζι!!!</a:t>
            </a:r>
            <a:endParaRPr lang="en-US" sz="4800" b="1" dirty="0">
              <a:solidFill>
                <a:srgbClr val="1B2AC0"/>
              </a:solidFill>
              <a:effectLst>
                <a:outerShdw blurRad="38100" dist="38100" dir="2700000" algn="tl">
                  <a:srgbClr val="000000">
                    <a:alpha val="43137"/>
                  </a:srgbClr>
                </a:outerShdw>
              </a:effectLst>
            </a:endParaRPr>
          </a:p>
        </p:txBody>
      </p:sp>
      <p:pic>
        <p:nvPicPr>
          <p:cNvPr id="10" name="Picture 2" descr="261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755" y="1025673"/>
            <a:ext cx="9755293" cy="48405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Rectangle 10"/>
          <p:cNvSpPr/>
          <p:nvPr/>
        </p:nvSpPr>
        <p:spPr>
          <a:xfrm>
            <a:off x="1199213" y="1126411"/>
            <a:ext cx="4702762" cy="46273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2800" b="1" dirty="0">
                <a:solidFill>
                  <a:srgbClr val="1B2AC0"/>
                </a:solidFill>
                <a:effectLst>
                  <a:outerShdw blurRad="38100" dist="38100" dir="2700000" algn="tl">
                    <a:srgbClr val="000000">
                      <a:alpha val="43137"/>
                    </a:srgbClr>
                  </a:outerShdw>
                </a:effectLst>
              </a:rPr>
              <a:t>Δεν υπάρχουν μπλε καρπούζια! </a:t>
            </a:r>
          </a:p>
          <a:p>
            <a:r>
              <a:rPr lang="el-GR" sz="2800" dirty="0">
                <a:solidFill>
                  <a:schemeClr val="tx1"/>
                </a:solidFill>
              </a:rPr>
              <a:t>Το μπλε καρπούζι είναι μια φάρσα που κυκλοφορεί σε σελίδες κοινωνικής δικτύωσης αρκετά χρόνια και η φωτογραφία είναι προϊόν ψηφιακής επεξεργασίας.</a:t>
            </a:r>
          </a:p>
        </p:txBody>
      </p:sp>
      <p:sp>
        <p:nvSpPr>
          <p:cNvPr id="13" name="Rectangle 12"/>
          <p:cNvSpPr/>
          <p:nvPr/>
        </p:nvSpPr>
        <p:spPr>
          <a:xfrm>
            <a:off x="0" y="5936572"/>
            <a:ext cx="4619150" cy="307777"/>
          </a:xfrm>
          <a:prstGeom prst="rect">
            <a:avLst/>
          </a:prstGeom>
        </p:spPr>
        <p:txBody>
          <a:bodyPr wrap="none">
            <a:spAutoFit/>
          </a:bodyPr>
          <a:lstStyle/>
          <a:p>
            <a:r>
              <a:rPr lang="en-US" sz="1400" dirty="0">
                <a:hlinkClick r:id="rId4"/>
              </a:rPr>
              <a:t>http://ellinikahoaxes.gr/2015/08/01/rare-blue-watermelon/</a:t>
            </a:r>
            <a:r>
              <a:rPr lang="el-GR" sz="1400" dirty="0"/>
              <a:t> </a:t>
            </a:r>
            <a:endParaRPr lang="en-US" sz="1400" dirty="0"/>
          </a:p>
        </p:txBody>
      </p:sp>
      <p:sp>
        <p:nvSpPr>
          <p:cNvPr id="14" name="Rectangle 13"/>
          <p:cNvSpPr/>
          <p:nvPr/>
        </p:nvSpPr>
        <p:spPr>
          <a:xfrm>
            <a:off x="8364511" y="5928131"/>
            <a:ext cx="4013278" cy="307777"/>
          </a:xfrm>
          <a:prstGeom prst="rect">
            <a:avLst/>
          </a:prstGeom>
        </p:spPr>
        <p:txBody>
          <a:bodyPr wrap="none">
            <a:spAutoFit/>
          </a:bodyPr>
          <a:lstStyle/>
          <a:p>
            <a:pPr lvl="0">
              <a:defRPr/>
            </a:pPr>
            <a:r>
              <a:rPr lang="en-US" sz="1400" dirty="0">
                <a:hlinkClick r:id="rId5"/>
              </a:rPr>
              <a:t>https://www.snopes.com/fact-check/moon-melon/</a:t>
            </a:r>
            <a:r>
              <a:rPr lang="el-GR" sz="1400" dirty="0"/>
              <a:t>  </a:t>
            </a:r>
            <a:endParaRPr lang="en-US" sz="1400" dirty="0"/>
          </a:p>
        </p:txBody>
      </p:sp>
      <p:cxnSp>
        <p:nvCxnSpPr>
          <p:cNvPr id="17" name="Straight Connector 16"/>
          <p:cNvCxnSpPr/>
          <p:nvPr/>
        </p:nvCxnSpPr>
        <p:spPr>
          <a:xfrm flipV="1">
            <a:off x="0" y="6205643"/>
            <a:ext cx="12192000" cy="55817"/>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D413D4A6-2226-2B8E-9497-0F01F8C002EE}"/>
              </a:ext>
            </a:extLst>
          </p:cNvPr>
          <p:cNvGrpSpPr/>
          <p:nvPr/>
        </p:nvGrpSpPr>
        <p:grpSpPr>
          <a:xfrm>
            <a:off x="131965" y="6219825"/>
            <a:ext cx="11989695" cy="638175"/>
            <a:chOff x="202305" y="6219825"/>
            <a:chExt cx="11989695" cy="638175"/>
          </a:xfrm>
        </p:grpSpPr>
        <p:sp>
          <p:nvSpPr>
            <p:cNvPr id="3" name="Rectangle 2">
              <a:extLst>
                <a:ext uri="{FF2B5EF4-FFF2-40B4-BE49-F238E27FC236}">
                  <a16:creationId xmlns:a16="http://schemas.microsoft.com/office/drawing/2014/main" id="{4DC4BA86-0025-1327-7CE7-C24343368E78}"/>
                </a:ext>
              </a:extLst>
            </p:cNvPr>
            <p:cNvSpPr/>
            <p:nvPr/>
          </p:nvSpPr>
          <p:spPr>
            <a:xfrm>
              <a:off x="9115425" y="6219825"/>
              <a:ext cx="3076575" cy="638175"/>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r">
                <a:spcAft>
                  <a:spcPts val="0"/>
                </a:spcAft>
                <a:tabLst>
                  <a:tab pos="2743200" algn="ctr"/>
                  <a:tab pos="5486400" algn="r"/>
                </a:tabLst>
              </a:pPr>
              <a:r>
                <a:rPr lang="el-GR" sz="1000" b="1" dirty="0">
                  <a:solidFill>
                    <a:srgbClr val="000000"/>
                  </a:solidFill>
                  <a:effectLst/>
                  <a:latin typeface="Arial" panose="020B0604020202020204" pitchFamily="34" charset="0"/>
                  <a:ea typeface="Arial" panose="020B0604020202020204" pitchFamily="34" charset="0"/>
                </a:rPr>
                <a:t> </a:t>
              </a:r>
              <a:endParaRPr lang="en-US" sz="1100" dirty="0">
                <a:effectLst/>
                <a:latin typeface="Arial" panose="020B0604020202020204" pitchFamily="34" charset="0"/>
                <a:ea typeface="Arial" panose="020B0604020202020204" pitchFamily="34" charset="0"/>
              </a:endParaRPr>
            </a:p>
            <a:p>
              <a:pPr algn="r">
                <a:spcAft>
                  <a:spcPts val="0"/>
                </a:spcAft>
                <a:tabLst>
                  <a:tab pos="2743200" algn="ctr"/>
                  <a:tab pos="5486400" algn="r"/>
                </a:tabLst>
              </a:pPr>
              <a:r>
                <a:rPr lang="el-GR" sz="1400" b="1" dirty="0">
                  <a:solidFill>
                    <a:srgbClr val="000000"/>
                  </a:solidFill>
                  <a:effectLst/>
                  <a:latin typeface="Calibri" panose="020F0502020204030204" pitchFamily="34" charset="0"/>
                  <a:ea typeface="Arial" panose="020B0604020202020204" pitchFamily="34" charset="0"/>
                </a:rPr>
                <a:t>Τομέας Εκπαιδευτικής Τεχνολογίας</a:t>
              </a:r>
              <a:endParaRPr lang="en-US" sz="1400" dirty="0">
                <a:effectLst/>
                <a:latin typeface="Arial" panose="020B0604020202020204" pitchFamily="34" charset="0"/>
                <a:ea typeface="Arial" panose="020B0604020202020204" pitchFamily="34" charset="0"/>
              </a:endParaRPr>
            </a:p>
            <a:p>
              <a:pPr algn="r">
                <a:spcAft>
                  <a:spcPts val="0"/>
                </a:spcAft>
                <a:tabLst>
                  <a:tab pos="2743200" algn="ctr"/>
                  <a:tab pos="5486400" algn="r"/>
                </a:tabLst>
              </a:pPr>
              <a:r>
                <a:rPr lang="el-GR" sz="1400" b="1" dirty="0">
                  <a:solidFill>
                    <a:srgbClr val="000000"/>
                  </a:solidFill>
                  <a:effectLst/>
                  <a:latin typeface="Calibri" panose="020F0502020204030204" pitchFamily="34" charset="0"/>
                  <a:ea typeface="Arial" panose="020B0604020202020204" pitchFamily="34" charset="0"/>
                </a:rPr>
                <a:t>Παιδαγωγικό Ινστιτούτο Κύπρου</a:t>
              </a:r>
              <a:r>
                <a:rPr lang="el-GR"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effectLst/>
                <a:latin typeface="Arial" panose="020B0604020202020204" pitchFamily="34" charset="0"/>
                <a:ea typeface="Arial" panose="020B0604020202020204" pitchFamily="34" charset="0"/>
              </a:endParaRPr>
            </a:p>
            <a:p>
              <a:pPr algn="r">
                <a:lnSpc>
                  <a:spcPct val="115000"/>
                </a:lnSpc>
                <a:spcAft>
                  <a:spcPts val="0"/>
                </a:spcAft>
              </a:pPr>
              <a:r>
                <a:rPr lang="el-GR" sz="1100" b="1" dirty="0">
                  <a:solidFill>
                    <a:srgbClr val="000000"/>
                  </a:solidFill>
                  <a:effectLst/>
                  <a:latin typeface="Arial" panose="020B0604020202020204" pitchFamily="34" charset="0"/>
                  <a:ea typeface="Arial" panose="020B0604020202020204" pitchFamily="34" charset="0"/>
                </a:rPr>
                <a:t> </a:t>
              </a:r>
              <a:endParaRPr lang="en-US" sz="1100" dirty="0">
                <a:effectLst/>
                <a:latin typeface="Arial" panose="020B0604020202020204" pitchFamily="34" charset="0"/>
                <a:ea typeface="Arial" panose="020B0604020202020204" pitchFamily="34" charset="0"/>
              </a:endParaRPr>
            </a:p>
          </p:txBody>
        </p:sp>
        <p:grpSp>
          <p:nvGrpSpPr>
            <p:cNvPr id="4" name="Group 3">
              <a:extLst>
                <a:ext uri="{FF2B5EF4-FFF2-40B4-BE49-F238E27FC236}">
                  <a16:creationId xmlns:a16="http://schemas.microsoft.com/office/drawing/2014/main" id="{0EE9E149-08E9-E6C8-153D-ED9C186695B4}"/>
                </a:ext>
              </a:extLst>
            </p:cNvPr>
            <p:cNvGrpSpPr/>
            <p:nvPr/>
          </p:nvGrpSpPr>
          <p:grpSpPr>
            <a:xfrm>
              <a:off x="202305" y="6332269"/>
              <a:ext cx="1093402" cy="498190"/>
              <a:chOff x="202305" y="6332269"/>
              <a:chExt cx="1093402" cy="498190"/>
            </a:xfrm>
          </p:grpSpPr>
          <p:pic>
            <p:nvPicPr>
              <p:cNvPr id="5" name="Picture 4">
                <a:extLst>
                  <a:ext uri="{FF2B5EF4-FFF2-40B4-BE49-F238E27FC236}">
                    <a16:creationId xmlns:a16="http://schemas.microsoft.com/office/drawing/2014/main" id="{39AEB4C3-11EB-73C5-B621-CC1C340D56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707" y="6332269"/>
                <a:ext cx="640000" cy="498190"/>
              </a:xfrm>
              <a:prstGeom prst="rect">
                <a:avLst/>
              </a:prstGeom>
            </p:spPr>
          </p:pic>
          <p:pic>
            <p:nvPicPr>
              <p:cNvPr id="6" name="Picture 5" descr="A logo of an owl&#10;&#10;Description automatically generated">
                <a:extLst>
                  <a:ext uri="{FF2B5EF4-FFF2-40B4-BE49-F238E27FC236}">
                    <a16:creationId xmlns:a16="http://schemas.microsoft.com/office/drawing/2014/main" id="{0480ECCF-2AE0-C25D-B3DC-1E399B9A9A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305" y="6355033"/>
                <a:ext cx="456898" cy="452663"/>
              </a:xfrm>
              <a:prstGeom prst="rect">
                <a:avLst/>
              </a:prstGeom>
            </p:spPr>
          </p:pic>
        </p:grpSp>
      </p:grpSp>
    </p:spTree>
    <p:extLst>
      <p:ext uri="{BB962C8B-B14F-4D97-AF65-F5344CB8AC3E}">
        <p14:creationId xmlns:p14="http://schemas.microsoft.com/office/powerpoint/2010/main" val="388499352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261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81643" y="1000596"/>
            <a:ext cx="5198191" cy="42980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6" name="Content Placeholder 2"/>
          <p:cNvSpPr>
            <a:spLocks noGrp="1"/>
          </p:cNvSpPr>
          <p:nvPr>
            <p:ph idx="1"/>
          </p:nvPr>
        </p:nvSpPr>
        <p:spPr>
          <a:xfrm>
            <a:off x="5951094" y="924937"/>
            <a:ext cx="5486401" cy="4449392"/>
          </a:xfrm>
        </p:spPr>
        <p:txBody>
          <a:bodyPr>
            <a:normAutofit/>
          </a:bodyPr>
          <a:lstStyle/>
          <a:p>
            <a:pPr marL="0" indent="0" algn="just">
              <a:buNone/>
            </a:pPr>
            <a:r>
              <a:rPr lang="el-GR" sz="3200" dirty="0"/>
              <a:t>Το χρώμα της σάρκας του καρπουζιού ελέγχεται από πολλά γονίδια. </a:t>
            </a:r>
            <a:endParaRPr lang="en-US" sz="3200" dirty="0"/>
          </a:p>
          <a:p>
            <a:pPr marL="0" indent="0" algn="just">
              <a:buNone/>
            </a:pPr>
            <a:r>
              <a:rPr lang="el-GR" sz="3200" dirty="0"/>
              <a:t>Αυτά τα γονίδια παράγουν σάρκα σε αποχρώσεις του κόκκινου, λευκού, κίτρινου, και πορτοκαλί, αλλά </a:t>
            </a:r>
            <a:r>
              <a:rPr lang="el-GR" sz="3200" b="1" dirty="0"/>
              <a:t>ΔΕΝ</a:t>
            </a:r>
            <a:r>
              <a:rPr lang="el-GR" sz="3200" dirty="0"/>
              <a:t> είναι ικανά να παράγουν σάρκα </a:t>
            </a:r>
            <a:r>
              <a:rPr lang="el-GR" sz="3200" b="1" dirty="0">
                <a:solidFill>
                  <a:srgbClr val="1B2AC0"/>
                </a:solidFill>
              </a:rPr>
              <a:t>μπλε</a:t>
            </a:r>
            <a:r>
              <a:rPr lang="el-GR" sz="3200" dirty="0"/>
              <a:t>.</a:t>
            </a:r>
          </a:p>
        </p:txBody>
      </p:sp>
      <p:sp>
        <p:nvSpPr>
          <p:cNvPr id="17" name="Rectangle 16"/>
          <p:cNvSpPr/>
          <p:nvPr/>
        </p:nvSpPr>
        <p:spPr>
          <a:xfrm>
            <a:off x="510626" y="5818385"/>
            <a:ext cx="4619150" cy="307777"/>
          </a:xfrm>
          <a:prstGeom prst="rect">
            <a:avLst/>
          </a:prstGeom>
        </p:spPr>
        <p:txBody>
          <a:bodyPr wrap="none">
            <a:spAutoFit/>
          </a:bodyPr>
          <a:lstStyle/>
          <a:p>
            <a:r>
              <a:rPr lang="en-US" sz="1400" dirty="0">
                <a:hlinkClick r:id="rId4"/>
              </a:rPr>
              <a:t>http://ellinikahoaxes.gr/2015/08/01/rare-blue-watermelon/</a:t>
            </a:r>
            <a:r>
              <a:rPr lang="el-GR" sz="1400" dirty="0"/>
              <a:t> </a:t>
            </a:r>
            <a:endParaRPr lang="en-US" sz="1400" dirty="0"/>
          </a:p>
        </p:txBody>
      </p:sp>
      <p:cxnSp>
        <p:nvCxnSpPr>
          <p:cNvPr id="11" name="Straight Connector 10"/>
          <p:cNvCxnSpPr/>
          <p:nvPr/>
        </p:nvCxnSpPr>
        <p:spPr>
          <a:xfrm flipV="1">
            <a:off x="0" y="6220633"/>
            <a:ext cx="12192000" cy="55817"/>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1E964F2A-0A6F-E8E0-4236-D3215C28F772}"/>
              </a:ext>
            </a:extLst>
          </p:cNvPr>
          <p:cNvGrpSpPr/>
          <p:nvPr/>
        </p:nvGrpSpPr>
        <p:grpSpPr>
          <a:xfrm>
            <a:off x="131965" y="6219825"/>
            <a:ext cx="11989695" cy="638175"/>
            <a:chOff x="202305" y="6219825"/>
            <a:chExt cx="11989695" cy="638175"/>
          </a:xfrm>
        </p:grpSpPr>
        <p:sp>
          <p:nvSpPr>
            <p:cNvPr id="3" name="Rectangle 2">
              <a:extLst>
                <a:ext uri="{FF2B5EF4-FFF2-40B4-BE49-F238E27FC236}">
                  <a16:creationId xmlns:a16="http://schemas.microsoft.com/office/drawing/2014/main" id="{8C341EA7-215C-3D33-4B86-AE3B51D135FA}"/>
                </a:ext>
              </a:extLst>
            </p:cNvPr>
            <p:cNvSpPr/>
            <p:nvPr/>
          </p:nvSpPr>
          <p:spPr>
            <a:xfrm>
              <a:off x="9115425" y="6219825"/>
              <a:ext cx="3076575" cy="638175"/>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r">
                <a:spcAft>
                  <a:spcPts val="0"/>
                </a:spcAft>
                <a:tabLst>
                  <a:tab pos="2743200" algn="ctr"/>
                  <a:tab pos="5486400" algn="r"/>
                </a:tabLst>
              </a:pPr>
              <a:r>
                <a:rPr lang="el-GR" sz="1000" b="1" dirty="0">
                  <a:solidFill>
                    <a:srgbClr val="000000"/>
                  </a:solidFill>
                  <a:effectLst/>
                  <a:latin typeface="Arial" panose="020B0604020202020204" pitchFamily="34" charset="0"/>
                  <a:ea typeface="Arial" panose="020B0604020202020204" pitchFamily="34" charset="0"/>
                </a:rPr>
                <a:t> </a:t>
              </a:r>
              <a:endParaRPr lang="en-US" sz="1100" dirty="0">
                <a:effectLst/>
                <a:latin typeface="Arial" panose="020B0604020202020204" pitchFamily="34" charset="0"/>
                <a:ea typeface="Arial" panose="020B0604020202020204" pitchFamily="34" charset="0"/>
              </a:endParaRPr>
            </a:p>
            <a:p>
              <a:pPr algn="r">
                <a:spcAft>
                  <a:spcPts val="0"/>
                </a:spcAft>
                <a:tabLst>
                  <a:tab pos="2743200" algn="ctr"/>
                  <a:tab pos="5486400" algn="r"/>
                </a:tabLst>
              </a:pPr>
              <a:r>
                <a:rPr lang="el-GR" sz="1400" b="1" dirty="0">
                  <a:solidFill>
                    <a:srgbClr val="000000"/>
                  </a:solidFill>
                  <a:effectLst/>
                  <a:latin typeface="Calibri" panose="020F0502020204030204" pitchFamily="34" charset="0"/>
                  <a:ea typeface="Arial" panose="020B0604020202020204" pitchFamily="34" charset="0"/>
                </a:rPr>
                <a:t>Τομέας Εκπαιδευτικής Τεχνολογίας</a:t>
              </a:r>
              <a:endParaRPr lang="en-US" sz="1400" dirty="0">
                <a:effectLst/>
                <a:latin typeface="Arial" panose="020B0604020202020204" pitchFamily="34" charset="0"/>
                <a:ea typeface="Arial" panose="020B0604020202020204" pitchFamily="34" charset="0"/>
              </a:endParaRPr>
            </a:p>
            <a:p>
              <a:pPr algn="r">
                <a:spcAft>
                  <a:spcPts val="0"/>
                </a:spcAft>
                <a:tabLst>
                  <a:tab pos="2743200" algn="ctr"/>
                  <a:tab pos="5486400" algn="r"/>
                </a:tabLst>
              </a:pPr>
              <a:r>
                <a:rPr lang="el-GR" sz="1400" b="1" dirty="0">
                  <a:solidFill>
                    <a:srgbClr val="000000"/>
                  </a:solidFill>
                  <a:effectLst/>
                  <a:latin typeface="Calibri" panose="020F0502020204030204" pitchFamily="34" charset="0"/>
                  <a:ea typeface="Arial" panose="020B0604020202020204" pitchFamily="34" charset="0"/>
                </a:rPr>
                <a:t>Παιδαγωγικό Ινστιτούτο Κύπρου</a:t>
              </a:r>
              <a:r>
                <a:rPr lang="el-GR"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effectLst/>
                <a:latin typeface="Arial" panose="020B0604020202020204" pitchFamily="34" charset="0"/>
                <a:ea typeface="Arial" panose="020B0604020202020204" pitchFamily="34" charset="0"/>
              </a:endParaRPr>
            </a:p>
            <a:p>
              <a:pPr algn="r">
                <a:lnSpc>
                  <a:spcPct val="115000"/>
                </a:lnSpc>
                <a:spcAft>
                  <a:spcPts val="0"/>
                </a:spcAft>
              </a:pPr>
              <a:r>
                <a:rPr lang="el-GR" sz="1100" b="1" dirty="0">
                  <a:solidFill>
                    <a:srgbClr val="000000"/>
                  </a:solidFill>
                  <a:effectLst/>
                  <a:latin typeface="Arial" panose="020B0604020202020204" pitchFamily="34" charset="0"/>
                  <a:ea typeface="Arial" panose="020B0604020202020204" pitchFamily="34" charset="0"/>
                </a:rPr>
                <a:t> </a:t>
              </a:r>
              <a:endParaRPr lang="en-US" sz="1100" dirty="0">
                <a:effectLst/>
                <a:latin typeface="Arial" panose="020B0604020202020204" pitchFamily="34" charset="0"/>
                <a:ea typeface="Arial" panose="020B0604020202020204" pitchFamily="34" charset="0"/>
              </a:endParaRPr>
            </a:p>
          </p:txBody>
        </p:sp>
        <p:grpSp>
          <p:nvGrpSpPr>
            <p:cNvPr id="4" name="Group 3">
              <a:extLst>
                <a:ext uri="{FF2B5EF4-FFF2-40B4-BE49-F238E27FC236}">
                  <a16:creationId xmlns:a16="http://schemas.microsoft.com/office/drawing/2014/main" id="{5977CFE9-C3D9-A766-093A-9FF82CE09FDE}"/>
                </a:ext>
              </a:extLst>
            </p:cNvPr>
            <p:cNvGrpSpPr/>
            <p:nvPr/>
          </p:nvGrpSpPr>
          <p:grpSpPr>
            <a:xfrm>
              <a:off x="202305" y="6332269"/>
              <a:ext cx="1093402" cy="498190"/>
              <a:chOff x="202305" y="6332269"/>
              <a:chExt cx="1093402" cy="498190"/>
            </a:xfrm>
          </p:grpSpPr>
          <p:pic>
            <p:nvPicPr>
              <p:cNvPr id="5" name="Picture 4">
                <a:extLst>
                  <a:ext uri="{FF2B5EF4-FFF2-40B4-BE49-F238E27FC236}">
                    <a16:creationId xmlns:a16="http://schemas.microsoft.com/office/drawing/2014/main" id="{0B6492FC-A1B9-177F-B3DB-EF5718FEE5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707" y="6332269"/>
                <a:ext cx="640000" cy="498190"/>
              </a:xfrm>
              <a:prstGeom prst="rect">
                <a:avLst/>
              </a:prstGeom>
            </p:spPr>
          </p:pic>
          <p:pic>
            <p:nvPicPr>
              <p:cNvPr id="6" name="Picture 5" descr="A logo of an owl&#10;&#10;Description automatically generated">
                <a:extLst>
                  <a:ext uri="{FF2B5EF4-FFF2-40B4-BE49-F238E27FC236}">
                    <a16:creationId xmlns:a16="http://schemas.microsoft.com/office/drawing/2014/main" id="{EFE98106-8CB6-03C3-F058-75111FF6D5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305" y="6355033"/>
                <a:ext cx="456898" cy="452663"/>
              </a:xfrm>
              <a:prstGeom prst="rect">
                <a:avLst/>
              </a:prstGeom>
            </p:spPr>
          </p:pic>
        </p:grpSp>
      </p:grpSp>
    </p:spTree>
    <p:extLst>
      <p:ext uri="{BB962C8B-B14F-4D97-AF65-F5344CB8AC3E}">
        <p14:creationId xmlns:p14="http://schemas.microsoft.com/office/powerpoint/2010/main" val="10012259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8B0A3AF-066B-4A62-9260-6346EC035572}"/>
              </a:ext>
            </a:extLst>
          </p:cNvPr>
          <p:cNvGrpSpPr/>
          <p:nvPr/>
        </p:nvGrpSpPr>
        <p:grpSpPr>
          <a:xfrm>
            <a:off x="576440" y="1823166"/>
            <a:ext cx="4537283" cy="3213528"/>
            <a:chOff x="951769" y="3508855"/>
            <a:chExt cx="3930573" cy="2165271"/>
          </a:xfrm>
        </p:grpSpPr>
        <p:pic>
          <p:nvPicPr>
            <p:cNvPr id="10" name="Picture 9">
              <a:extLst>
                <a:ext uri="{FF2B5EF4-FFF2-40B4-BE49-F238E27FC236}">
                  <a16:creationId xmlns:a16="http://schemas.microsoft.com/office/drawing/2014/main" id="{CA4BF348-0DE2-413C-A00F-E0DB99B181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1769" y="3508855"/>
              <a:ext cx="3930573" cy="2165271"/>
            </a:xfrm>
            <a:prstGeom prst="rect">
              <a:avLst/>
            </a:prstGeom>
            <a:ln>
              <a:noFill/>
            </a:ln>
            <a:effectLst>
              <a:softEdge rad="112500"/>
            </a:effectLst>
          </p:spPr>
        </p:pic>
        <p:sp>
          <p:nvSpPr>
            <p:cNvPr id="11" name="TextBox 10">
              <a:extLst>
                <a:ext uri="{FF2B5EF4-FFF2-40B4-BE49-F238E27FC236}">
                  <a16:creationId xmlns:a16="http://schemas.microsoft.com/office/drawing/2014/main" id="{9480B8B0-3A34-43D7-9E21-FCABFC6F54C5}"/>
                </a:ext>
              </a:extLst>
            </p:cNvPr>
            <p:cNvSpPr txBox="1"/>
            <p:nvPr/>
          </p:nvSpPr>
          <p:spPr>
            <a:xfrm>
              <a:off x="1230283" y="4422213"/>
              <a:ext cx="941283" cy="338554"/>
            </a:xfrm>
            <a:prstGeom prst="rect">
              <a:avLst/>
            </a:prstGeom>
            <a:solidFill>
              <a:srgbClr val="F95345"/>
            </a:solidFill>
          </p:spPr>
          <p:txBody>
            <a:bodyPr wrap="none" rtlCol="0">
              <a:spAutoFit/>
            </a:bodyPr>
            <a:lstStyle/>
            <a:p>
              <a:r>
                <a:rPr lang="en-GB" sz="1600" b="1" dirty="0">
                  <a:solidFill>
                    <a:schemeClr val="bg1"/>
                  </a:solidFill>
                </a:rPr>
                <a:t>????????</a:t>
              </a:r>
              <a:endParaRPr lang="en-CY" sz="1600" b="1" dirty="0">
                <a:solidFill>
                  <a:schemeClr val="bg1"/>
                </a:solidFill>
              </a:endParaRPr>
            </a:p>
          </p:txBody>
        </p:sp>
      </p:grpSp>
      <p:sp>
        <p:nvSpPr>
          <p:cNvPr id="3" name="Rectangular Callout 2"/>
          <p:cNvSpPr/>
          <p:nvPr/>
        </p:nvSpPr>
        <p:spPr>
          <a:xfrm>
            <a:off x="6096000" y="420510"/>
            <a:ext cx="3596883" cy="2308485"/>
          </a:xfrm>
          <a:prstGeom prst="wedgeRectCallout">
            <a:avLst>
              <a:gd name="adj1" fmla="val -77928"/>
              <a:gd name="adj2" fmla="val 32630"/>
            </a:avLst>
          </a:prstGeom>
          <a:solidFill>
            <a:srgbClr val="F2A40D"/>
          </a:solidFill>
          <a:ln>
            <a:solidFill>
              <a:srgbClr val="5ABAAC"/>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l-GR" sz="2800" dirty="0"/>
              <a:t>Εμπιστεύομαι όλα όσα βρίσκω ή βλέπω στο Διαδίκτυο;</a:t>
            </a:r>
          </a:p>
        </p:txBody>
      </p:sp>
      <p:sp>
        <p:nvSpPr>
          <p:cNvPr id="6" name="Rectangular Callout 5"/>
          <p:cNvSpPr/>
          <p:nvPr/>
        </p:nvSpPr>
        <p:spPr>
          <a:xfrm>
            <a:off x="6096000" y="3043003"/>
            <a:ext cx="5101652" cy="3069351"/>
          </a:xfrm>
          <a:prstGeom prst="wedgeRectCallout">
            <a:avLst>
              <a:gd name="adj1" fmla="val -66964"/>
              <a:gd name="adj2" fmla="val -51739"/>
            </a:avLst>
          </a:prstGeom>
          <a:solidFill>
            <a:srgbClr val="5ABAAC"/>
          </a:solidFill>
          <a:ln>
            <a:solidFill>
              <a:srgbClr val="5ABA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8288"/>
            <a:r>
              <a:rPr lang="el-GR" sz="2800" dirty="0"/>
              <a:t>Πώς μπορώ να αξιολογήσω κατά πόσο κάτι που βρίσκω στο Διαδίκτυο (κείμενο, είδηση, εικόνα, βίντεο κ.ά.) είναι:</a:t>
            </a:r>
          </a:p>
          <a:p>
            <a:pPr marL="268288"/>
            <a:endParaRPr lang="el-GR" sz="2800" dirty="0"/>
          </a:p>
          <a:p>
            <a:pPr marL="268288"/>
            <a:endParaRPr lang="el-GR" sz="2800" dirty="0"/>
          </a:p>
        </p:txBody>
      </p:sp>
      <p:graphicFrame>
        <p:nvGraphicFramePr>
          <p:cNvPr id="13" name="Table 12"/>
          <p:cNvGraphicFramePr>
            <a:graphicFrameLocks noGrp="1"/>
          </p:cNvGraphicFramePr>
          <p:nvPr>
            <p:extLst>
              <p:ext uri="{D42A27DB-BD31-4B8C-83A1-F6EECF244321}">
                <p14:modId xmlns:p14="http://schemas.microsoft.com/office/powerpoint/2010/main" val="1695567922"/>
              </p:ext>
            </p:extLst>
          </p:nvPr>
        </p:nvGraphicFramePr>
        <p:xfrm>
          <a:off x="6310858" y="5186597"/>
          <a:ext cx="4886793" cy="914400"/>
        </p:xfrm>
        <a:graphic>
          <a:graphicData uri="http://schemas.openxmlformats.org/drawingml/2006/table">
            <a:tbl>
              <a:tblPr firstRow="1" bandRow="1">
                <a:tableStyleId>{2D5ABB26-0587-4C30-8999-92F81FD0307C}</a:tableStyleId>
              </a:tblPr>
              <a:tblGrid>
                <a:gridCol w="1628931">
                  <a:extLst>
                    <a:ext uri="{9D8B030D-6E8A-4147-A177-3AD203B41FA5}">
                      <a16:colId xmlns:a16="http://schemas.microsoft.com/office/drawing/2014/main" val="467861157"/>
                    </a:ext>
                  </a:extLst>
                </a:gridCol>
                <a:gridCol w="1628931">
                  <a:extLst>
                    <a:ext uri="{9D8B030D-6E8A-4147-A177-3AD203B41FA5}">
                      <a16:colId xmlns:a16="http://schemas.microsoft.com/office/drawing/2014/main" val="3993402456"/>
                    </a:ext>
                  </a:extLst>
                </a:gridCol>
                <a:gridCol w="1628931">
                  <a:extLst>
                    <a:ext uri="{9D8B030D-6E8A-4147-A177-3AD203B41FA5}">
                      <a16:colId xmlns:a16="http://schemas.microsoft.com/office/drawing/2014/main" val="2038228485"/>
                    </a:ext>
                  </a:extLst>
                </a:gridCol>
              </a:tblGrid>
              <a:tr h="434714">
                <a:tc>
                  <a:txBody>
                    <a:bodyPr/>
                    <a:lstStyle/>
                    <a:p>
                      <a:r>
                        <a:rPr lang="el-GR" sz="2400" b="1" dirty="0">
                          <a:solidFill>
                            <a:schemeClr val="bg1"/>
                          </a:solidFill>
                        </a:rPr>
                        <a:t>ΕΓΚΥΡΟ</a:t>
                      </a:r>
                      <a:endParaRPr lang="en-US" sz="2400" b="1" dirty="0">
                        <a:solidFill>
                          <a:schemeClr val="bg1"/>
                        </a:solidFill>
                      </a:endParaRPr>
                    </a:p>
                  </a:txBody>
                  <a:tcPr/>
                </a:tc>
                <a:tc>
                  <a:txBody>
                    <a:bodyPr/>
                    <a:lstStyle/>
                    <a:p>
                      <a:r>
                        <a:rPr lang="el-GR" sz="2400" b="1" dirty="0">
                          <a:solidFill>
                            <a:schemeClr val="bg1"/>
                          </a:solidFill>
                        </a:rPr>
                        <a:t>ΑΚΡΙΒΕΣ</a:t>
                      </a:r>
                      <a:endParaRPr lang="en-US" sz="2400" b="1" dirty="0">
                        <a:solidFill>
                          <a:schemeClr val="bg1"/>
                        </a:solidFill>
                      </a:endParaRPr>
                    </a:p>
                  </a:txBody>
                  <a:tcPr/>
                </a:tc>
                <a:tc>
                  <a:txBody>
                    <a:bodyPr/>
                    <a:lstStyle/>
                    <a:p>
                      <a:r>
                        <a:rPr lang="el-GR" sz="2400" b="1" dirty="0">
                          <a:solidFill>
                            <a:schemeClr val="bg1"/>
                          </a:solidFill>
                        </a:rPr>
                        <a:t>ΑΞΙΟΠΙΣΤΟ</a:t>
                      </a:r>
                      <a:endParaRPr lang="en-US" sz="2400" b="1" dirty="0">
                        <a:solidFill>
                          <a:schemeClr val="bg1"/>
                        </a:solidFill>
                      </a:endParaRPr>
                    </a:p>
                  </a:txBody>
                  <a:tcPr/>
                </a:tc>
                <a:extLst>
                  <a:ext uri="{0D108BD9-81ED-4DB2-BD59-A6C34878D82A}">
                    <a16:rowId xmlns:a16="http://schemas.microsoft.com/office/drawing/2014/main" val="3785854325"/>
                  </a:ext>
                </a:extLst>
              </a:tr>
              <a:tr h="370840">
                <a:tc>
                  <a:txBody>
                    <a:bodyPr/>
                    <a:lstStyle/>
                    <a:p>
                      <a:r>
                        <a:rPr lang="el-GR" sz="2400" b="1" dirty="0">
                          <a:solidFill>
                            <a:schemeClr val="bg1"/>
                          </a:solidFill>
                        </a:rPr>
                        <a:t>ΑΛΗΘΕΣ</a:t>
                      </a:r>
                      <a:endParaRPr lang="en-US" sz="2400" b="1" dirty="0">
                        <a:solidFill>
                          <a:schemeClr val="bg1"/>
                        </a:solidFill>
                      </a:endParaRPr>
                    </a:p>
                  </a:txBody>
                  <a:tcPr/>
                </a:tc>
                <a:tc>
                  <a:txBody>
                    <a:bodyPr/>
                    <a:lstStyle/>
                    <a:p>
                      <a:r>
                        <a:rPr lang="el-GR" sz="2400" b="1" dirty="0">
                          <a:solidFill>
                            <a:schemeClr val="bg1"/>
                          </a:solidFill>
                        </a:rPr>
                        <a:t>ΑΣΦΑΛΕΣ</a:t>
                      </a:r>
                      <a:endParaRPr lang="en-US" sz="2400" b="1" dirty="0">
                        <a:solidFill>
                          <a:schemeClr val="bg1"/>
                        </a:solidFill>
                      </a:endParaRPr>
                    </a:p>
                  </a:txBody>
                  <a:tcPr/>
                </a:tc>
                <a:tc>
                  <a:txBody>
                    <a:bodyPr/>
                    <a:lstStyle/>
                    <a:p>
                      <a:endParaRPr lang="en-US" sz="2400" b="1" dirty="0">
                        <a:solidFill>
                          <a:schemeClr val="bg1"/>
                        </a:solidFill>
                      </a:endParaRPr>
                    </a:p>
                  </a:txBody>
                  <a:tcPr/>
                </a:tc>
                <a:extLst>
                  <a:ext uri="{0D108BD9-81ED-4DB2-BD59-A6C34878D82A}">
                    <a16:rowId xmlns:a16="http://schemas.microsoft.com/office/drawing/2014/main" val="3201448988"/>
                  </a:ext>
                </a:extLst>
              </a:tr>
            </a:tbl>
          </a:graphicData>
        </a:graphic>
      </p:graphicFrame>
      <p:cxnSp>
        <p:nvCxnSpPr>
          <p:cNvPr id="16" name="Straight Connector 15"/>
          <p:cNvCxnSpPr/>
          <p:nvPr/>
        </p:nvCxnSpPr>
        <p:spPr>
          <a:xfrm flipV="1">
            <a:off x="0" y="6205643"/>
            <a:ext cx="12192000" cy="55817"/>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B6EDFF7E-9F19-0FC1-DE2C-29DFE8853F02}"/>
              </a:ext>
            </a:extLst>
          </p:cNvPr>
          <p:cNvGrpSpPr/>
          <p:nvPr/>
        </p:nvGrpSpPr>
        <p:grpSpPr>
          <a:xfrm>
            <a:off x="131965" y="6219825"/>
            <a:ext cx="11989695" cy="638175"/>
            <a:chOff x="202305" y="6219825"/>
            <a:chExt cx="11989695" cy="638175"/>
          </a:xfrm>
        </p:grpSpPr>
        <p:sp>
          <p:nvSpPr>
            <p:cNvPr id="4" name="Rectangle 3">
              <a:extLst>
                <a:ext uri="{FF2B5EF4-FFF2-40B4-BE49-F238E27FC236}">
                  <a16:creationId xmlns:a16="http://schemas.microsoft.com/office/drawing/2014/main" id="{63F0CBE9-8932-0093-7B0B-D02E4EF4F32F}"/>
                </a:ext>
              </a:extLst>
            </p:cNvPr>
            <p:cNvSpPr/>
            <p:nvPr/>
          </p:nvSpPr>
          <p:spPr>
            <a:xfrm>
              <a:off x="9115425" y="6219825"/>
              <a:ext cx="3076575" cy="638175"/>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r">
                <a:spcAft>
                  <a:spcPts val="0"/>
                </a:spcAft>
                <a:tabLst>
                  <a:tab pos="2743200" algn="ctr"/>
                  <a:tab pos="5486400" algn="r"/>
                </a:tabLst>
              </a:pPr>
              <a:r>
                <a:rPr lang="el-GR" sz="1000" b="1" dirty="0">
                  <a:solidFill>
                    <a:srgbClr val="000000"/>
                  </a:solidFill>
                  <a:effectLst/>
                  <a:latin typeface="Arial" panose="020B0604020202020204" pitchFamily="34" charset="0"/>
                  <a:ea typeface="Arial" panose="020B0604020202020204" pitchFamily="34" charset="0"/>
                </a:rPr>
                <a:t> </a:t>
              </a:r>
              <a:endParaRPr lang="en-US" sz="1100" dirty="0">
                <a:effectLst/>
                <a:latin typeface="Arial" panose="020B0604020202020204" pitchFamily="34" charset="0"/>
                <a:ea typeface="Arial" panose="020B0604020202020204" pitchFamily="34" charset="0"/>
              </a:endParaRPr>
            </a:p>
            <a:p>
              <a:pPr algn="r">
                <a:spcAft>
                  <a:spcPts val="0"/>
                </a:spcAft>
                <a:tabLst>
                  <a:tab pos="2743200" algn="ctr"/>
                  <a:tab pos="5486400" algn="r"/>
                </a:tabLst>
              </a:pPr>
              <a:r>
                <a:rPr lang="el-GR" sz="1400" b="1" dirty="0">
                  <a:solidFill>
                    <a:srgbClr val="000000"/>
                  </a:solidFill>
                  <a:effectLst/>
                  <a:latin typeface="Calibri" panose="020F0502020204030204" pitchFamily="34" charset="0"/>
                  <a:ea typeface="Arial" panose="020B0604020202020204" pitchFamily="34" charset="0"/>
                </a:rPr>
                <a:t>Τομέας Εκπαιδευτικής Τεχνολογίας</a:t>
              </a:r>
              <a:endParaRPr lang="en-US" sz="1400" dirty="0">
                <a:effectLst/>
                <a:latin typeface="Arial" panose="020B0604020202020204" pitchFamily="34" charset="0"/>
                <a:ea typeface="Arial" panose="020B0604020202020204" pitchFamily="34" charset="0"/>
              </a:endParaRPr>
            </a:p>
            <a:p>
              <a:pPr algn="r">
                <a:spcAft>
                  <a:spcPts val="0"/>
                </a:spcAft>
                <a:tabLst>
                  <a:tab pos="2743200" algn="ctr"/>
                  <a:tab pos="5486400" algn="r"/>
                </a:tabLst>
              </a:pPr>
              <a:r>
                <a:rPr lang="el-GR" sz="1400" b="1" dirty="0">
                  <a:solidFill>
                    <a:srgbClr val="000000"/>
                  </a:solidFill>
                  <a:effectLst/>
                  <a:latin typeface="Calibri" panose="020F0502020204030204" pitchFamily="34" charset="0"/>
                  <a:ea typeface="Arial" panose="020B0604020202020204" pitchFamily="34" charset="0"/>
                </a:rPr>
                <a:t>Παιδαγωγικό Ινστιτούτο Κύπρου</a:t>
              </a:r>
              <a:r>
                <a:rPr lang="el-GR"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effectLst/>
                <a:latin typeface="Arial" panose="020B0604020202020204" pitchFamily="34" charset="0"/>
                <a:ea typeface="Arial" panose="020B0604020202020204" pitchFamily="34" charset="0"/>
              </a:endParaRPr>
            </a:p>
            <a:p>
              <a:pPr algn="r">
                <a:lnSpc>
                  <a:spcPct val="115000"/>
                </a:lnSpc>
                <a:spcAft>
                  <a:spcPts val="0"/>
                </a:spcAft>
              </a:pPr>
              <a:r>
                <a:rPr lang="el-GR" sz="1100" b="1" dirty="0">
                  <a:solidFill>
                    <a:srgbClr val="000000"/>
                  </a:solidFill>
                  <a:effectLst/>
                  <a:latin typeface="Arial" panose="020B0604020202020204" pitchFamily="34" charset="0"/>
                  <a:ea typeface="Arial" panose="020B0604020202020204" pitchFamily="34" charset="0"/>
                </a:rPr>
                <a:t> </a:t>
              </a:r>
              <a:endParaRPr lang="en-US" sz="1100" dirty="0">
                <a:effectLst/>
                <a:latin typeface="Arial" panose="020B0604020202020204" pitchFamily="34" charset="0"/>
                <a:ea typeface="Arial" panose="020B0604020202020204" pitchFamily="34" charset="0"/>
              </a:endParaRPr>
            </a:p>
          </p:txBody>
        </p:sp>
        <p:grpSp>
          <p:nvGrpSpPr>
            <p:cNvPr id="5" name="Group 4">
              <a:extLst>
                <a:ext uri="{FF2B5EF4-FFF2-40B4-BE49-F238E27FC236}">
                  <a16:creationId xmlns:a16="http://schemas.microsoft.com/office/drawing/2014/main" id="{4B5E27D3-386D-E2FB-5C55-C45BE14CEB41}"/>
                </a:ext>
              </a:extLst>
            </p:cNvPr>
            <p:cNvGrpSpPr/>
            <p:nvPr/>
          </p:nvGrpSpPr>
          <p:grpSpPr>
            <a:xfrm>
              <a:off x="202305" y="6332269"/>
              <a:ext cx="1093402" cy="498190"/>
              <a:chOff x="202305" y="6332269"/>
              <a:chExt cx="1093402" cy="498190"/>
            </a:xfrm>
          </p:grpSpPr>
          <p:pic>
            <p:nvPicPr>
              <p:cNvPr id="7" name="Picture 6">
                <a:extLst>
                  <a:ext uri="{FF2B5EF4-FFF2-40B4-BE49-F238E27FC236}">
                    <a16:creationId xmlns:a16="http://schemas.microsoft.com/office/drawing/2014/main" id="{7BC79958-327F-9926-AE7D-D1D6ACE8FA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707" y="6332269"/>
                <a:ext cx="640000" cy="498190"/>
              </a:xfrm>
              <a:prstGeom prst="rect">
                <a:avLst/>
              </a:prstGeom>
            </p:spPr>
          </p:pic>
          <p:pic>
            <p:nvPicPr>
              <p:cNvPr id="8" name="Picture 7" descr="A logo of an owl&#10;&#10;Description automatically generated">
                <a:extLst>
                  <a:ext uri="{FF2B5EF4-FFF2-40B4-BE49-F238E27FC236}">
                    <a16:creationId xmlns:a16="http://schemas.microsoft.com/office/drawing/2014/main" id="{3F4EF337-84CA-3213-BAF8-24BF41B6DD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2305" y="6355033"/>
                <a:ext cx="456898" cy="452663"/>
              </a:xfrm>
              <a:prstGeom prst="rect">
                <a:avLst/>
              </a:prstGeom>
            </p:spPr>
          </p:pic>
        </p:grpSp>
      </p:grpSp>
    </p:spTree>
    <p:extLst>
      <p:ext uri="{BB962C8B-B14F-4D97-AF65-F5344CB8AC3E}">
        <p14:creationId xmlns:p14="http://schemas.microsoft.com/office/powerpoint/2010/main" val="267578973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608" y="104931"/>
            <a:ext cx="11696572" cy="5981076"/>
          </a:xfrm>
          <a:prstGeom prst="rect">
            <a:avLst/>
          </a:prstGeom>
          <a:solidFill>
            <a:srgbClr val="F2A40D"/>
          </a:solidFill>
          <a:ln>
            <a:solidFill>
              <a:srgbClr val="5ABA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A93763F-52F7-4B72-928F-110345E0D6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311" y="765894"/>
            <a:ext cx="10013430" cy="4819057"/>
          </a:xfrm>
          <a:prstGeom prst="rect">
            <a:avLst/>
          </a:prstGeom>
        </p:spPr>
      </p:pic>
      <p:cxnSp>
        <p:nvCxnSpPr>
          <p:cNvPr id="10" name="Straight Connector 9"/>
          <p:cNvCxnSpPr/>
          <p:nvPr/>
        </p:nvCxnSpPr>
        <p:spPr>
          <a:xfrm flipV="1">
            <a:off x="0" y="6205643"/>
            <a:ext cx="12192000" cy="55817"/>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9A46F949-390C-DB3E-644B-8332095F1F88}"/>
              </a:ext>
            </a:extLst>
          </p:cNvPr>
          <p:cNvGrpSpPr/>
          <p:nvPr/>
        </p:nvGrpSpPr>
        <p:grpSpPr>
          <a:xfrm>
            <a:off x="131965" y="6219825"/>
            <a:ext cx="11989695" cy="638175"/>
            <a:chOff x="202305" y="6219825"/>
            <a:chExt cx="11989695" cy="638175"/>
          </a:xfrm>
        </p:grpSpPr>
        <p:sp>
          <p:nvSpPr>
            <p:cNvPr id="4" name="Rectangle 3">
              <a:extLst>
                <a:ext uri="{FF2B5EF4-FFF2-40B4-BE49-F238E27FC236}">
                  <a16:creationId xmlns:a16="http://schemas.microsoft.com/office/drawing/2014/main" id="{CD3E6BF6-6ABD-883D-FD6C-D866D8782F73}"/>
                </a:ext>
              </a:extLst>
            </p:cNvPr>
            <p:cNvSpPr/>
            <p:nvPr/>
          </p:nvSpPr>
          <p:spPr>
            <a:xfrm>
              <a:off x="9115425" y="6219825"/>
              <a:ext cx="3076575" cy="638175"/>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r">
                <a:spcAft>
                  <a:spcPts val="0"/>
                </a:spcAft>
                <a:tabLst>
                  <a:tab pos="2743200" algn="ctr"/>
                  <a:tab pos="5486400" algn="r"/>
                </a:tabLst>
              </a:pPr>
              <a:r>
                <a:rPr lang="el-GR" sz="1000" b="1" dirty="0">
                  <a:solidFill>
                    <a:srgbClr val="000000"/>
                  </a:solidFill>
                  <a:effectLst/>
                  <a:latin typeface="Arial" panose="020B0604020202020204" pitchFamily="34" charset="0"/>
                  <a:ea typeface="Arial" panose="020B0604020202020204" pitchFamily="34" charset="0"/>
                </a:rPr>
                <a:t> </a:t>
              </a:r>
              <a:endParaRPr lang="en-US" sz="1100" dirty="0">
                <a:effectLst/>
                <a:latin typeface="Arial" panose="020B0604020202020204" pitchFamily="34" charset="0"/>
                <a:ea typeface="Arial" panose="020B0604020202020204" pitchFamily="34" charset="0"/>
              </a:endParaRPr>
            </a:p>
            <a:p>
              <a:pPr algn="r">
                <a:spcAft>
                  <a:spcPts val="0"/>
                </a:spcAft>
                <a:tabLst>
                  <a:tab pos="2743200" algn="ctr"/>
                  <a:tab pos="5486400" algn="r"/>
                </a:tabLst>
              </a:pPr>
              <a:r>
                <a:rPr lang="el-GR" sz="1400" b="1" dirty="0">
                  <a:solidFill>
                    <a:srgbClr val="000000"/>
                  </a:solidFill>
                  <a:effectLst/>
                  <a:latin typeface="Calibri" panose="020F0502020204030204" pitchFamily="34" charset="0"/>
                  <a:ea typeface="Arial" panose="020B0604020202020204" pitchFamily="34" charset="0"/>
                </a:rPr>
                <a:t>Τομέας Εκπαιδευτικής Τεχνολογίας</a:t>
              </a:r>
              <a:endParaRPr lang="en-US" sz="1400" dirty="0">
                <a:effectLst/>
                <a:latin typeface="Arial" panose="020B0604020202020204" pitchFamily="34" charset="0"/>
                <a:ea typeface="Arial" panose="020B0604020202020204" pitchFamily="34" charset="0"/>
              </a:endParaRPr>
            </a:p>
            <a:p>
              <a:pPr algn="r">
                <a:spcAft>
                  <a:spcPts val="0"/>
                </a:spcAft>
                <a:tabLst>
                  <a:tab pos="2743200" algn="ctr"/>
                  <a:tab pos="5486400" algn="r"/>
                </a:tabLst>
              </a:pPr>
              <a:r>
                <a:rPr lang="el-GR" sz="1400" b="1" dirty="0">
                  <a:solidFill>
                    <a:srgbClr val="000000"/>
                  </a:solidFill>
                  <a:effectLst/>
                  <a:latin typeface="Calibri" panose="020F0502020204030204" pitchFamily="34" charset="0"/>
                  <a:ea typeface="Arial" panose="020B0604020202020204" pitchFamily="34" charset="0"/>
                </a:rPr>
                <a:t>Παιδαγωγικό Ινστιτούτο Κύπρου</a:t>
              </a:r>
              <a:r>
                <a:rPr lang="el-GR"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effectLst/>
                <a:latin typeface="Arial" panose="020B0604020202020204" pitchFamily="34" charset="0"/>
                <a:ea typeface="Arial" panose="020B0604020202020204" pitchFamily="34" charset="0"/>
              </a:endParaRPr>
            </a:p>
            <a:p>
              <a:pPr algn="r">
                <a:lnSpc>
                  <a:spcPct val="115000"/>
                </a:lnSpc>
                <a:spcAft>
                  <a:spcPts val="0"/>
                </a:spcAft>
              </a:pPr>
              <a:r>
                <a:rPr lang="el-GR" sz="1100" b="1" dirty="0">
                  <a:solidFill>
                    <a:srgbClr val="000000"/>
                  </a:solidFill>
                  <a:effectLst/>
                  <a:latin typeface="Arial" panose="020B0604020202020204" pitchFamily="34" charset="0"/>
                  <a:ea typeface="Arial" panose="020B0604020202020204" pitchFamily="34" charset="0"/>
                </a:rPr>
                <a:t> </a:t>
              </a:r>
              <a:endParaRPr lang="en-US" sz="1100" dirty="0">
                <a:effectLst/>
                <a:latin typeface="Arial" panose="020B0604020202020204" pitchFamily="34" charset="0"/>
                <a:ea typeface="Arial" panose="020B0604020202020204" pitchFamily="34" charset="0"/>
              </a:endParaRPr>
            </a:p>
          </p:txBody>
        </p:sp>
        <p:grpSp>
          <p:nvGrpSpPr>
            <p:cNvPr id="5" name="Group 4">
              <a:extLst>
                <a:ext uri="{FF2B5EF4-FFF2-40B4-BE49-F238E27FC236}">
                  <a16:creationId xmlns:a16="http://schemas.microsoft.com/office/drawing/2014/main" id="{2E2FDD18-EA4F-8C27-BD3C-E56BFABF4D0F}"/>
                </a:ext>
              </a:extLst>
            </p:cNvPr>
            <p:cNvGrpSpPr/>
            <p:nvPr/>
          </p:nvGrpSpPr>
          <p:grpSpPr>
            <a:xfrm>
              <a:off x="202305" y="6332269"/>
              <a:ext cx="1093402" cy="498190"/>
              <a:chOff x="202305" y="6332269"/>
              <a:chExt cx="1093402" cy="498190"/>
            </a:xfrm>
          </p:grpSpPr>
          <p:pic>
            <p:nvPicPr>
              <p:cNvPr id="7" name="Picture 6">
                <a:extLst>
                  <a:ext uri="{FF2B5EF4-FFF2-40B4-BE49-F238E27FC236}">
                    <a16:creationId xmlns:a16="http://schemas.microsoft.com/office/drawing/2014/main" id="{EC6835A8-982E-E627-982A-F673BCAE3A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707" y="6332269"/>
                <a:ext cx="640000" cy="498190"/>
              </a:xfrm>
              <a:prstGeom prst="rect">
                <a:avLst/>
              </a:prstGeom>
            </p:spPr>
          </p:pic>
          <p:pic>
            <p:nvPicPr>
              <p:cNvPr id="11" name="Picture 10" descr="A logo of an owl&#10;&#10;Description automatically generated">
                <a:extLst>
                  <a:ext uri="{FF2B5EF4-FFF2-40B4-BE49-F238E27FC236}">
                    <a16:creationId xmlns:a16="http://schemas.microsoft.com/office/drawing/2014/main" id="{1BE64FA1-5D2E-F6E0-7A32-40BDF03C0B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2305" y="6355033"/>
                <a:ext cx="456898" cy="452663"/>
              </a:xfrm>
              <a:prstGeom prst="rect">
                <a:avLst/>
              </a:prstGeom>
            </p:spPr>
          </p:pic>
        </p:grpSp>
      </p:grpSp>
    </p:spTree>
    <p:extLst>
      <p:ext uri="{BB962C8B-B14F-4D97-AF65-F5344CB8AC3E}">
        <p14:creationId xmlns:p14="http://schemas.microsoft.com/office/powerpoint/2010/main" val="371433784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608" y="104931"/>
            <a:ext cx="11696572" cy="5981076"/>
          </a:xfrm>
          <a:prstGeom prst="rect">
            <a:avLst/>
          </a:prstGeom>
          <a:solidFill>
            <a:srgbClr val="F2A40D"/>
          </a:solidFill>
          <a:ln>
            <a:solidFill>
              <a:srgbClr val="5ABA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3"/>
          <a:stretch>
            <a:fillRect/>
          </a:stretch>
        </p:blipFill>
        <p:spPr>
          <a:xfrm>
            <a:off x="827732" y="930209"/>
            <a:ext cx="10148630" cy="4676112"/>
          </a:xfrm>
          <a:prstGeom prst="rect">
            <a:avLst/>
          </a:prstGeom>
        </p:spPr>
      </p:pic>
      <p:cxnSp>
        <p:nvCxnSpPr>
          <p:cNvPr id="10" name="Straight Connector 9"/>
          <p:cNvCxnSpPr/>
          <p:nvPr/>
        </p:nvCxnSpPr>
        <p:spPr>
          <a:xfrm flipV="1">
            <a:off x="0" y="6205643"/>
            <a:ext cx="12192000" cy="55817"/>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4AE0D1BA-C34A-D976-6D10-00EFE6BCFA5B}"/>
              </a:ext>
            </a:extLst>
          </p:cNvPr>
          <p:cNvGrpSpPr/>
          <p:nvPr/>
        </p:nvGrpSpPr>
        <p:grpSpPr>
          <a:xfrm>
            <a:off x="131965" y="6219825"/>
            <a:ext cx="11989695" cy="638175"/>
            <a:chOff x="202305" y="6219825"/>
            <a:chExt cx="11989695" cy="638175"/>
          </a:xfrm>
        </p:grpSpPr>
        <p:sp>
          <p:nvSpPr>
            <p:cNvPr id="5" name="Rectangle 4">
              <a:extLst>
                <a:ext uri="{FF2B5EF4-FFF2-40B4-BE49-F238E27FC236}">
                  <a16:creationId xmlns:a16="http://schemas.microsoft.com/office/drawing/2014/main" id="{88D1E789-8DDF-8587-5AC9-91722591C342}"/>
                </a:ext>
              </a:extLst>
            </p:cNvPr>
            <p:cNvSpPr/>
            <p:nvPr/>
          </p:nvSpPr>
          <p:spPr>
            <a:xfrm>
              <a:off x="9115425" y="6219825"/>
              <a:ext cx="3076575" cy="638175"/>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r">
                <a:spcAft>
                  <a:spcPts val="0"/>
                </a:spcAft>
                <a:tabLst>
                  <a:tab pos="2743200" algn="ctr"/>
                  <a:tab pos="5486400" algn="r"/>
                </a:tabLst>
              </a:pPr>
              <a:r>
                <a:rPr lang="el-GR" sz="1000" b="1" dirty="0">
                  <a:solidFill>
                    <a:srgbClr val="000000"/>
                  </a:solidFill>
                  <a:effectLst/>
                  <a:latin typeface="Arial" panose="020B0604020202020204" pitchFamily="34" charset="0"/>
                  <a:ea typeface="Arial" panose="020B0604020202020204" pitchFamily="34" charset="0"/>
                </a:rPr>
                <a:t> </a:t>
              </a:r>
              <a:endParaRPr lang="en-US" sz="1100" dirty="0">
                <a:effectLst/>
                <a:latin typeface="Arial" panose="020B0604020202020204" pitchFamily="34" charset="0"/>
                <a:ea typeface="Arial" panose="020B0604020202020204" pitchFamily="34" charset="0"/>
              </a:endParaRPr>
            </a:p>
            <a:p>
              <a:pPr algn="r">
                <a:spcAft>
                  <a:spcPts val="0"/>
                </a:spcAft>
                <a:tabLst>
                  <a:tab pos="2743200" algn="ctr"/>
                  <a:tab pos="5486400" algn="r"/>
                </a:tabLst>
              </a:pPr>
              <a:r>
                <a:rPr lang="el-GR" sz="1400" b="1" dirty="0">
                  <a:solidFill>
                    <a:srgbClr val="000000"/>
                  </a:solidFill>
                  <a:effectLst/>
                  <a:latin typeface="Calibri" panose="020F0502020204030204" pitchFamily="34" charset="0"/>
                  <a:ea typeface="Arial" panose="020B0604020202020204" pitchFamily="34" charset="0"/>
                </a:rPr>
                <a:t>Τομέας Εκπαιδευτικής Τεχνολογίας</a:t>
              </a:r>
              <a:endParaRPr lang="en-US" sz="1400" dirty="0">
                <a:effectLst/>
                <a:latin typeface="Arial" panose="020B0604020202020204" pitchFamily="34" charset="0"/>
                <a:ea typeface="Arial" panose="020B0604020202020204" pitchFamily="34" charset="0"/>
              </a:endParaRPr>
            </a:p>
            <a:p>
              <a:pPr algn="r">
                <a:spcAft>
                  <a:spcPts val="0"/>
                </a:spcAft>
                <a:tabLst>
                  <a:tab pos="2743200" algn="ctr"/>
                  <a:tab pos="5486400" algn="r"/>
                </a:tabLst>
              </a:pPr>
              <a:r>
                <a:rPr lang="el-GR" sz="1400" b="1" dirty="0">
                  <a:solidFill>
                    <a:srgbClr val="000000"/>
                  </a:solidFill>
                  <a:effectLst/>
                  <a:latin typeface="Calibri" panose="020F0502020204030204" pitchFamily="34" charset="0"/>
                  <a:ea typeface="Arial" panose="020B0604020202020204" pitchFamily="34" charset="0"/>
                </a:rPr>
                <a:t>Παιδαγωγικό Ινστιτούτο Κύπρου</a:t>
              </a:r>
              <a:r>
                <a:rPr lang="el-GR"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effectLst/>
                <a:latin typeface="Arial" panose="020B0604020202020204" pitchFamily="34" charset="0"/>
                <a:ea typeface="Arial" panose="020B0604020202020204" pitchFamily="34" charset="0"/>
              </a:endParaRPr>
            </a:p>
            <a:p>
              <a:pPr algn="r">
                <a:lnSpc>
                  <a:spcPct val="115000"/>
                </a:lnSpc>
                <a:spcAft>
                  <a:spcPts val="0"/>
                </a:spcAft>
              </a:pPr>
              <a:r>
                <a:rPr lang="el-GR" sz="1100" b="1" dirty="0">
                  <a:solidFill>
                    <a:srgbClr val="000000"/>
                  </a:solidFill>
                  <a:effectLst/>
                  <a:latin typeface="Arial" panose="020B0604020202020204" pitchFamily="34" charset="0"/>
                  <a:ea typeface="Arial" panose="020B0604020202020204" pitchFamily="34" charset="0"/>
                </a:rPr>
                <a:t> </a:t>
              </a:r>
              <a:endParaRPr lang="en-US" sz="1100" dirty="0">
                <a:effectLst/>
                <a:latin typeface="Arial" panose="020B0604020202020204" pitchFamily="34" charset="0"/>
                <a:ea typeface="Arial" panose="020B0604020202020204" pitchFamily="34" charset="0"/>
              </a:endParaRPr>
            </a:p>
          </p:txBody>
        </p:sp>
        <p:grpSp>
          <p:nvGrpSpPr>
            <p:cNvPr id="7" name="Group 6">
              <a:extLst>
                <a:ext uri="{FF2B5EF4-FFF2-40B4-BE49-F238E27FC236}">
                  <a16:creationId xmlns:a16="http://schemas.microsoft.com/office/drawing/2014/main" id="{5E7F0CD1-2D1A-246F-546B-4314AC369DFF}"/>
                </a:ext>
              </a:extLst>
            </p:cNvPr>
            <p:cNvGrpSpPr/>
            <p:nvPr/>
          </p:nvGrpSpPr>
          <p:grpSpPr>
            <a:xfrm>
              <a:off x="202305" y="6332269"/>
              <a:ext cx="1093402" cy="498190"/>
              <a:chOff x="202305" y="6332269"/>
              <a:chExt cx="1093402" cy="498190"/>
            </a:xfrm>
          </p:grpSpPr>
          <p:pic>
            <p:nvPicPr>
              <p:cNvPr id="11" name="Picture 10">
                <a:extLst>
                  <a:ext uri="{FF2B5EF4-FFF2-40B4-BE49-F238E27FC236}">
                    <a16:creationId xmlns:a16="http://schemas.microsoft.com/office/drawing/2014/main" id="{257B7735-9D46-F8E9-9541-1AE3F00374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707" y="6332269"/>
                <a:ext cx="640000" cy="498190"/>
              </a:xfrm>
              <a:prstGeom prst="rect">
                <a:avLst/>
              </a:prstGeom>
            </p:spPr>
          </p:pic>
          <p:pic>
            <p:nvPicPr>
              <p:cNvPr id="12" name="Picture 11" descr="A logo of an owl&#10;&#10;Description automatically generated">
                <a:extLst>
                  <a:ext uri="{FF2B5EF4-FFF2-40B4-BE49-F238E27FC236}">
                    <a16:creationId xmlns:a16="http://schemas.microsoft.com/office/drawing/2014/main" id="{C6D27B46-81DF-27A2-8DEF-EAD5906C23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2305" y="6355033"/>
                <a:ext cx="456898" cy="452663"/>
              </a:xfrm>
              <a:prstGeom prst="rect">
                <a:avLst/>
              </a:prstGeom>
            </p:spPr>
          </p:pic>
        </p:grpSp>
      </p:grpSp>
    </p:spTree>
    <p:extLst>
      <p:ext uri="{BB962C8B-B14F-4D97-AF65-F5344CB8AC3E}">
        <p14:creationId xmlns:p14="http://schemas.microsoft.com/office/powerpoint/2010/main" val="235505614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608" y="104931"/>
            <a:ext cx="11696572" cy="5981076"/>
          </a:xfrm>
          <a:prstGeom prst="rect">
            <a:avLst/>
          </a:prstGeom>
          <a:solidFill>
            <a:srgbClr val="F2A40D"/>
          </a:solidFill>
          <a:ln>
            <a:solidFill>
              <a:srgbClr val="5ABA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F919DBF3-36ED-4928-A5BF-0AB2845C347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05378" y="688429"/>
            <a:ext cx="10181243" cy="5233804"/>
          </a:xfrm>
          <a:prstGeom prst="rect">
            <a:avLst/>
          </a:prstGeom>
        </p:spPr>
      </p:pic>
      <p:cxnSp>
        <p:nvCxnSpPr>
          <p:cNvPr id="11" name="Straight Connector 10"/>
          <p:cNvCxnSpPr/>
          <p:nvPr/>
        </p:nvCxnSpPr>
        <p:spPr>
          <a:xfrm flipV="1">
            <a:off x="0" y="6205643"/>
            <a:ext cx="12192000" cy="55817"/>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18861725-C999-6BFE-5B89-63E7D36F0D14}"/>
              </a:ext>
            </a:extLst>
          </p:cNvPr>
          <p:cNvGrpSpPr/>
          <p:nvPr/>
        </p:nvGrpSpPr>
        <p:grpSpPr>
          <a:xfrm>
            <a:off x="131965" y="6219825"/>
            <a:ext cx="11989695" cy="638175"/>
            <a:chOff x="202305" y="6219825"/>
            <a:chExt cx="11989695" cy="638175"/>
          </a:xfrm>
        </p:grpSpPr>
        <p:sp>
          <p:nvSpPr>
            <p:cNvPr id="4" name="Rectangle 3">
              <a:extLst>
                <a:ext uri="{FF2B5EF4-FFF2-40B4-BE49-F238E27FC236}">
                  <a16:creationId xmlns:a16="http://schemas.microsoft.com/office/drawing/2014/main" id="{8C32C6E2-5B73-DB84-AAF5-C62BB9557E90}"/>
                </a:ext>
              </a:extLst>
            </p:cNvPr>
            <p:cNvSpPr/>
            <p:nvPr/>
          </p:nvSpPr>
          <p:spPr>
            <a:xfrm>
              <a:off x="9115425" y="6219825"/>
              <a:ext cx="3076575" cy="638175"/>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r">
                <a:spcAft>
                  <a:spcPts val="0"/>
                </a:spcAft>
                <a:tabLst>
                  <a:tab pos="2743200" algn="ctr"/>
                  <a:tab pos="5486400" algn="r"/>
                </a:tabLst>
              </a:pPr>
              <a:r>
                <a:rPr lang="el-GR" sz="1000" b="1" dirty="0">
                  <a:solidFill>
                    <a:srgbClr val="000000"/>
                  </a:solidFill>
                  <a:effectLst/>
                  <a:latin typeface="Arial" panose="020B0604020202020204" pitchFamily="34" charset="0"/>
                  <a:ea typeface="Arial" panose="020B0604020202020204" pitchFamily="34" charset="0"/>
                </a:rPr>
                <a:t> </a:t>
              </a:r>
              <a:endParaRPr lang="en-US" sz="1100" dirty="0">
                <a:effectLst/>
                <a:latin typeface="Arial" panose="020B0604020202020204" pitchFamily="34" charset="0"/>
                <a:ea typeface="Arial" panose="020B0604020202020204" pitchFamily="34" charset="0"/>
              </a:endParaRPr>
            </a:p>
            <a:p>
              <a:pPr algn="r">
                <a:spcAft>
                  <a:spcPts val="0"/>
                </a:spcAft>
                <a:tabLst>
                  <a:tab pos="2743200" algn="ctr"/>
                  <a:tab pos="5486400" algn="r"/>
                </a:tabLst>
              </a:pPr>
              <a:r>
                <a:rPr lang="el-GR" sz="1400" b="1" dirty="0">
                  <a:solidFill>
                    <a:srgbClr val="000000"/>
                  </a:solidFill>
                  <a:effectLst/>
                  <a:latin typeface="Calibri" panose="020F0502020204030204" pitchFamily="34" charset="0"/>
                  <a:ea typeface="Arial" panose="020B0604020202020204" pitchFamily="34" charset="0"/>
                </a:rPr>
                <a:t>Τομέας Εκπαιδευτικής Τεχνολογίας</a:t>
              </a:r>
              <a:endParaRPr lang="en-US" sz="1400" dirty="0">
                <a:effectLst/>
                <a:latin typeface="Arial" panose="020B0604020202020204" pitchFamily="34" charset="0"/>
                <a:ea typeface="Arial" panose="020B0604020202020204" pitchFamily="34" charset="0"/>
              </a:endParaRPr>
            </a:p>
            <a:p>
              <a:pPr algn="r">
                <a:spcAft>
                  <a:spcPts val="0"/>
                </a:spcAft>
                <a:tabLst>
                  <a:tab pos="2743200" algn="ctr"/>
                  <a:tab pos="5486400" algn="r"/>
                </a:tabLst>
              </a:pPr>
              <a:r>
                <a:rPr lang="el-GR" sz="1400" b="1" dirty="0">
                  <a:solidFill>
                    <a:srgbClr val="000000"/>
                  </a:solidFill>
                  <a:effectLst/>
                  <a:latin typeface="Calibri" panose="020F0502020204030204" pitchFamily="34" charset="0"/>
                  <a:ea typeface="Arial" panose="020B0604020202020204" pitchFamily="34" charset="0"/>
                </a:rPr>
                <a:t>Παιδαγωγικό Ινστιτούτο Κύπρου</a:t>
              </a:r>
              <a:r>
                <a:rPr lang="el-GR"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effectLst/>
                <a:latin typeface="Arial" panose="020B0604020202020204" pitchFamily="34" charset="0"/>
                <a:ea typeface="Arial" panose="020B0604020202020204" pitchFamily="34" charset="0"/>
              </a:endParaRPr>
            </a:p>
            <a:p>
              <a:pPr algn="r">
                <a:lnSpc>
                  <a:spcPct val="115000"/>
                </a:lnSpc>
                <a:spcAft>
                  <a:spcPts val="0"/>
                </a:spcAft>
              </a:pPr>
              <a:r>
                <a:rPr lang="el-GR" sz="1100" b="1" dirty="0">
                  <a:solidFill>
                    <a:srgbClr val="000000"/>
                  </a:solidFill>
                  <a:effectLst/>
                  <a:latin typeface="Arial" panose="020B0604020202020204" pitchFamily="34" charset="0"/>
                  <a:ea typeface="Arial" panose="020B0604020202020204" pitchFamily="34" charset="0"/>
                </a:rPr>
                <a:t> </a:t>
              </a:r>
              <a:endParaRPr lang="en-US" sz="1100" dirty="0">
                <a:effectLst/>
                <a:latin typeface="Arial" panose="020B0604020202020204" pitchFamily="34" charset="0"/>
                <a:ea typeface="Arial" panose="020B0604020202020204" pitchFamily="34" charset="0"/>
              </a:endParaRPr>
            </a:p>
          </p:txBody>
        </p:sp>
        <p:grpSp>
          <p:nvGrpSpPr>
            <p:cNvPr id="5" name="Group 4">
              <a:extLst>
                <a:ext uri="{FF2B5EF4-FFF2-40B4-BE49-F238E27FC236}">
                  <a16:creationId xmlns:a16="http://schemas.microsoft.com/office/drawing/2014/main" id="{343DD442-FDCC-433E-8E63-0645EE81E69A}"/>
                </a:ext>
              </a:extLst>
            </p:cNvPr>
            <p:cNvGrpSpPr/>
            <p:nvPr/>
          </p:nvGrpSpPr>
          <p:grpSpPr>
            <a:xfrm>
              <a:off x="202305" y="6332269"/>
              <a:ext cx="1093402" cy="498190"/>
              <a:chOff x="202305" y="6332269"/>
              <a:chExt cx="1093402" cy="498190"/>
            </a:xfrm>
          </p:grpSpPr>
          <p:pic>
            <p:nvPicPr>
              <p:cNvPr id="7" name="Picture 6">
                <a:extLst>
                  <a:ext uri="{FF2B5EF4-FFF2-40B4-BE49-F238E27FC236}">
                    <a16:creationId xmlns:a16="http://schemas.microsoft.com/office/drawing/2014/main" id="{EE0EA3FF-EEF5-5EEC-F122-0C14A56CB8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707" y="6332269"/>
                <a:ext cx="640000" cy="498190"/>
              </a:xfrm>
              <a:prstGeom prst="rect">
                <a:avLst/>
              </a:prstGeom>
            </p:spPr>
          </p:pic>
          <p:pic>
            <p:nvPicPr>
              <p:cNvPr id="12" name="Picture 11" descr="A logo of an owl&#10;&#10;Description automatically generated">
                <a:extLst>
                  <a:ext uri="{FF2B5EF4-FFF2-40B4-BE49-F238E27FC236}">
                    <a16:creationId xmlns:a16="http://schemas.microsoft.com/office/drawing/2014/main" id="{DE695A9C-BC56-A966-68E8-5746946122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305" y="6355033"/>
                <a:ext cx="456898" cy="452663"/>
              </a:xfrm>
              <a:prstGeom prst="rect">
                <a:avLst/>
              </a:prstGeom>
            </p:spPr>
          </p:pic>
        </p:grpSp>
      </p:grpSp>
    </p:spTree>
    <p:extLst>
      <p:ext uri="{BB962C8B-B14F-4D97-AF65-F5344CB8AC3E}">
        <p14:creationId xmlns:p14="http://schemas.microsoft.com/office/powerpoint/2010/main" val="49923418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608" y="104931"/>
            <a:ext cx="11696572" cy="5981076"/>
          </a:xfrm>
          <a:prstGeom prst="rect">
            <a:avLst/>
          </a:prstGeom>
          <a:solidFill>
            <a:srgbClr val="F2A40D"/>
          </a:solidFill>
          <a:ln>
            <a:solidFill>
              <a:srgbClr val="5ABA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E931F6D2-7A3F-430F-98B8-FFD407AB59E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978272" y="636529"/>
            <a:ext cx="10181243" cy="5247662"/>
          </a:xfrm>
          <a:prstGeom prst="rect">
            <a:avLst/>
          </a:prstGeom>
        </p:spPr>
      </p:pic>
      <p:cxnSp>
        <p:nvCxnSpPr>
          <p:cNvPr id="11" name="Straight Connector 10"/>
          <p:cNvCxnSpPr/>
          <p:nvPr/>
        </p:nvCxnSpPr>
        <p:spPr>
          <a:xfrm flipV="1">
            <a:off x="0" y="6205643"/>
            <a:ext cx="12192000" cy="55817"/>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6DB899EA-F4F1-3AE7-9634-958D61D90BF8}"/>
              </a:ext>
            </a:extLst>
          </p:cNvPr>
          <p:cNvGrpSpPr/>
          <p:nvPr/>
        </p:nvGrpSpPr>
        <p:grpSpPr>
          <a:xfrm>
            <a:off x="131965" y="6219825"/>
            <a:ext cx="11989695" cy="638175"/>
            <a:chOff x="202305" y="6219825"/>
            <a:chExt cx="11989695" cy="638175"/>
          </a:xfrm>
        </p:grpSpPr>
        <p:sp>
          <p:nvSpPr>
            <p:cNvPr id="4" name="Rectangle 3">
              <a:extLst>
                <a:ext uri="{FF2B5EF4-FFF2-40B4-BE49-F238E27FC236}">
                  <a16:creationId xmlns:a16="http://schemas.microsoft.com/office/drawing/2014/main" id="{1FA6C600-A440-D687-DEF7-2E380BA2CD38}"/>
                </a:ext>
              </a:extLst>
            </p:cNvPr>
            <p:cNvSpPr/>
            <p:nvPr/>
          </p:nvSpPr>
          <p:spPr>
            <a:xfrm>
              <a:off x="9115425" y="6219825"/>
              <a:ext cx="3076575" cy="638175"/>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r">
                <a:spcAft>
                  <a:spcPts val="0"/>
                </a:spcAft>
                <a:tabLst>
                  <a:tab pos="2743200" algn="ctr"/>
                  <a:tab pos="5486400" algn="r"/>
                </a:tabLst>
              </a:pPr>
              <a:r>
                <a:rPr lang="el-GR" sz="1000" b="1" dirty="0">
                  <a:solidFill>
                    <a:srgbClr val="000000"/>
                  </a:solidFill>
                  <a:effectLst/>
                  <a:latin typeface="Arial" panose="020B0604020202020204" pitchFamily="34" charset="0"/>
                  <a:ea typeface="Arial" panose="020B0604020202020204" pitchFamily="34" charset="0"/>
                </a:rPr>
                <a:t> </a:t>
              </a:r>
              <a:endParaRPr lang="en-US" sz="1100" dirty="0">
                <a:effectLst/>
                <a:latin typeface="Arial" panose="020B0604020202020204" pitchFamily="34" charset="0"/>
                <a:ea typeface="Arial" panose="020B0604020202020204" pitchFamily="34" charset="0"/>
              </a:endParaRPr>
            </a:p>
            <a:p>
              <a:pPr algn="r">
                <a:spcAft>
                  <a:spcPts val="0"/>
                </a:spcAft>
                <a:tabLst>
                  <a:tab pos="2743200" algn="ctr"/>
                  <a:tab pos="5486400" algn="r"/>
                </a:tabLst>
              </a:pPr>
              <a:r>
                <a:rPr lang="el-GR" sz="1400" b="1" dirty="0">
                  <a:solidFill>
                    <a:srgbClr val="000000"/>
                  </a:solidFill>
                  <a:effectLst/>
                  <a:latin typeface="Calibri" panose="020F0502020204030204" pitchFamily="34" charset="0"/>
                  <a:ea typeface="Arial" panose="020B0604020202020204" pitchFamily="34" charset="0"/>
                </a:rPr>
                <a:t>Τομέας Εκπαιδευτικής Τεχνολογίας</a:t>
              </a:r>
              <a:endParaRPr lang="en-US" sz="1400" dirty="0">
                <a:effectLst/>
                <a:latin typeface="Arial" panose="020B0604020202020204" pitchFamily="34" charset="0"/>
                <a:ea typeface="Arial" panose="020B0604020202020204" pitchFamily="34" charset="0"/>
              </a:endParaRPr>
            </a:p>
            <a:p>
              <a:pPr algn="r">
                <a:spcAft>
                  <a:spcPts val="0"/>
                </a:spcAft>
                <a:tabLst>
                  <a:tab pos="2743200" algn="ctr"/>
                  <a:tab pos="5486400" algn="r"/>
                </a:tabLst>
              </a:pPr>
              <a:r>
                <a:rPr lang="el-GR" sz="1400" b="1" dirty="0">
                  <a:solidFill>
                    <a:srgbClr val="000000"/>
                  </a:solidFill>
                  <a:effectLst/>
                  <a:latin typeface="Calibri" panose="020F0502020204030204" pitchFamily="34" charset="0"/>
                  <a:ea typeface="Arial" panose="020B0604020202020204" pitchFamily="34" charset="0"/>
                </a:rPr>
                <a:t>Παιδαγωγικό Ινστιτούτο Κύπρου</a:t>
              </a:r>
              <a:r>
                <a:rPr lang="el-GR"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effectLst/>
                <a:latin typeface="Arial" panose="020B0604020202020204" pitchFamily="34" charset="0"/>
                <a:ea typeface="Arial" panose="020B0604020202020204" pitchFamily="34" charset="0"/>
              </a:endParaRPr>
            </a:p>
            <a:p>
              <a:pPr algn="r">
                <a:lnSpc>
                  <a:spcPct val="115000"/>
                </a:lnSpc>
                <a:spcAft>
                  <a:spcPts val="0"/>
                </a:spcAft>
              </a:pPr>
              <a:r>
                <a:rPr lang="el-GR" sz="1100" b="1" dirty="0">
                  <a:solidFill>
                    <a:srgbClr val="000000"/>
                  </a:solidFill>
                  <a:effectLst/>
                  <a:latin typeface="Arial" panose="020B0604020202020204" pitchFamily="34" charset="0"/>
                  <a:ea typeface="Arial" panose="020B0604020202020204" pitchFamily="34" charset="0"/>
                </a:rPr>
                <a:t> </a:t>
              </a:r>
              <a:endParaRPr lang="en-US" sz="1100" dirty="0">
                <a:effectLst/>
                <a:latin typeface="Arial" panose="020B0604020202020204" pitchFamily="34" charset="0"/>
                <a:ea typeface="Arial" panose="020B0604020202020204" pitchFamily="34" charset="0"/>
              </a:endParaRPr>
            </a:p>
          </p:txBody>
        </p:sp>
        <p:grpSp>
          <p:nvGrpSpPr>
            <p:cNvPr id="5" name="Group 4">
              <a:extLst>
                <a:ext uri="{FF2B5EF4-FFF2-40B4-BE49-F238E27FC236}">
                  <a16:creationId xmlns:a16="http://schemas.microsoft.com/office/drawing/2014/main" id="{4409FC73-A3C7-82F6-79A4-DACE7981DDE9}"/>
                </a:ext>
              </a:extLst>
            </p:cNvPr>
            <p:cNvGrpSpPr/>
            <p:nvPr/>
          </p:nvGrpSpPr>
          <p:grpSpPr>
            <a:xfrm>
              <a:off x="202305" y="6332269"/>
              <a:ext cx="1093402" cy="498190"/>
              <a:chOff x="202305" y="6332269"/>
              <a:chExt cx="1093402" cy="498190"/>
            </a:xfrm>
          </p:grpSpPr>
          <p:pic>
            <p:nvPicPr>
              <p:cNvPr id="7" name="Picture 6">
                <a:extLst>
                  <a:ext uri="{FF2B5EF4-FFF2-40B4-BE49-F238E27FC236}">
                    <a16:creationId xmlns:a16="http://schemas.microsoft.com/office/drawing/2014/main" id="{ADB5ABA6-534A-5549-0934-53FF0AB5E5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707" y="6332269"/>
                <a:ext cx="640000" cy="498190"/>
              </a:xfrm>
              <a:prstGeom prst="rect">
                <a:avLst/>
              </a:prstGeom>
            </p:spPr>
          </p:pic>
          <p:pic>
            <p:nvPicPr>
              <p:cNvPr id="12" name="Picture 11" descr="A logo of an owl&#10;&#10;Description automatically generated">
                <a:extLst>
                  <a:ext uri="{FF2B5EF4-FFF2-40B4-BE49-F238E27FC236}">
                    <a16:creationId xmlns:a16="http://schemas.microsoft.com/office/drawing/2014/main" id="{260E2029-26E1-6446-E56B-30389D4BDD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305" y="6355033"/>
                <a:ext cx="456898" cy="452663"/>
              </a:xfrm>
              <a:prstGeom prst="rect">
                <a:avLst/>
              </a:prstGeom>
            </p:spPr>
          </p:pic>
        </p:grpSp>
      </p:grpSp>
    </p:spTree>
    <p:extLst>
      <p:ext uri="{BB962C8B-B14F-4D97-AF65-F5344CB8AC3E}">
        <p14:creationId xmlns:p14="http://schemas.microsoft.com/office/powerpoint/2010/main" val="843016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8DB7848-E114-92EE-6B66-A11B97EAACCA}"/>
              </a:ext>
            </a:extLst>
          </p:cNvPr>
          <p:cNvSpPr>
            <a:spLocks noChangeArrowheads="1"/>
          </p:cNvSpPr>
          <p:nvPr/>
        </p:nvSpPr>
        <p:spPr bwMode="auto">
          <a:xfrm>
            <a:off x="1562100" y="1236648"/>
            <a:ext cx="28956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333333"/>
                </a:solidFill>
                <a:effectLst/>
                <a:latin typeface="Source Sans Pro" panose="020B0503030403020204" pitchFamily="34" charset="0"/>
                <a:ea typeface="Calibri" panose="020F0502020204030204" pitchFamily="34" charset="0"/>
                <a:cs typeface="Times New Roman" panose="02020603050405020304" pitchFamily="18" charset="0"/>
              </a:rPr>
              <a:t>This work</a:t>
            </a:r>
            <a:r>
              <a:rPr kumimoji="0" lang="en-US" altLang="en-US" sz="1100" b="0" i="0" u="none" strike="noStrike" cap="none" normalizeH="0" baseline="0" dirty="0">
                <a:ln>
                  <a:noFill/>
                </a:ln>
                <a:solidFill>
                  <a:srgbClr val="333333"/>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is licensed under </a:t>
            </a:r>
            <a:r>
              <a:rPr kumimoji="0" lang="en-US" altLang="en-US" sz="1100" b="0" i="0" u="none" strike="noStrike" cap="none" normalizeH="0" baseline="0" dirty="0">
                <a:ln>
                  <a:noFill/>
                </a:ln>
                <a:solidFill>
                  <a:srgbClr val="D14500"/>
                </a:solidFill>
                <a:effectLst/>
                <a:latin typeface="Source Sans Pro" panose="020B0503030403020204" pitchFamily="34" charset="0"/>
                <a:ea typeface="Calibri" panose="020F0502020204030204" pitchFamily="34" charset="0"/>
                <a:cs typeface="Times New Roman" panose="02020603050405020304" pitchFamily="18" charset="0"/>
              </a:rPr>
              <a:t>CC BY-NC-SA 4.0</a:t>
            </a:r>
            <a:endParaRPr kumimoji="0" lang="el-GR" altLang="en-US" sz="1100" b="0" i="0" u="none" strike="noStrike" cap="none" normalizeH="0" baseline="0" dirty="0">
              <a:ln>
                <a:noFill/>
              </a:ln>
              <a:solidFill>
                <a:srgbClr val="D14500"/>
              </a:solidFill>
              <a:effectLst/>
              <a:latin typeface="Source Sans Pro" panose="020B050303040302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l-GR" altLang="en-US" sz="1100" dirty="0">
              <a:solidFill>
                <a:srgbClr val="D14500"/>
              </a:solidFill>
              <a:latin typeface="Source Sans Pro" panose="020B050303040302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n-US" sz="1100" b="0" i="0" u="none" strike="noStrike" cap="none" normalizeH="0" baseline="0" dirty="0">
              <a:ln>
                <a:noFill/>
              </a:ln>
              <a:solidFill>
                <a:srgbClr val="D14500"/>
              </a:solidFill>
              <a:effectLst/>
              <a:latin typeface="Source Sans Pro" panose="020B050303040302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D14500"/>
                </a:solidFill>
                <a:effectLst/>
                <a:latin typeface="Source Sans Pro" panose="020B0503030403020204" pitchFamily="34" charset="0"/>
                <a:ea typeface="Calibri" panose="020F0502020204030204" pitchFamily="34" charset="0"/>
                <a:cs typeface="Times New Roman" panose="02020603050405020304" pitchFamily="18" charset="0"/>
              </a:rPr>
              <a:t> </a:t>
            </a:r>
            <a:r>
              <a:rPr kumimoji="0" lang="en-US" altLang="en-US" sz="1100" b="0" i="0" u="none" strike="noStrike" cap="none" normalizeH="0" baseline="0" dirty="0">
                <a:ln>
                  <a:noFill/>
                </a:ln>
                <a:solidFill>
                  <a:srgbClr val="D14500"/>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TextBox 2">
            <a:extLst>
              <a:ext uri="{FF2B5EF4-FFF2-40B4-BE49-F238E27FC236}">
                <a16:creationId xmlns:a16="http://schemas.microsoft.com/office/drawing/2014/main" id="{4A6167CD-29D8-3CA9-9263-D40DD6F232C3}"/>
              </a:ext>
            </a:extLst>
          </p:cNvPr>
          <p:cNvSpPr txBox="1"/>
          <p:nvPr/>
        </p:nvSpPr>
        <p:spPr>
          <a:xfrm>
            <a:off x="3534833" y="2298700"/>
            <a:ext cx="6050502" cy="369332"/>
          </a:xfrm>
          <a:prstGeom prst="rect">
            <a:avLst/>
          </a:prstGeom>
          <a:noFill/>
        </p:spPr>
        <p:txBody>
          <a:bodyPr wrap="none" rtlCol="0">
            <a:spAutoFit/>
          </a:bodyPr>
          <a:lstStyle/>
          <a:p>
            <a:r>
              <a:rPr lang="el-GR" dirty="0"/>
              <a:t>Αυτή η παρουσίαση διανέμεται με την άδεια </a:t>
            </a:r>
            <a:r>
              <a:rPr lang="el-GR" dirty="0">
                <a:solidFill>
                  <a:srgbClr val="FFC000"/>
                </a:solidFill>
                <a:hlinkClick r:id="rId2">
                  <a:extLst>
                    <a:ext uri="{A12FA001-AC4F-418D-AE19-62706E023703}">
                      <ahyp:hlinkClr xmlns:ahyp="http://schemas.microsoft.com/office/drawing/2018/hyperlinkcolor" val="tx"/>
                    </a:ext>
                  </a:extLst>
                </a:hlinkClick>
              </a:rPr>
              <a:t>CC BY-NC-SA 4.0</a:t>
            </a:r>
            <a:endParaRPr lang="en-US" dirty="0">
              <a:solidFill>
                <a:srgbClr val="FFC000"/>
              </a:solidFill>
            </a:endParaRP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CCB5422B-7716-584D-C4DA-8482BF8232B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71372" y="3195214"/>
            <a:ext cx="179705" cy="179705"/>
          </a:xfrm>
          <a:prstGeom prst="rect">
            <a:avLst/>
          </a:prstGeom>
          <a:noFill/>
          <a:ln>
            <a:noFill/>
          </a:ln>
        </p:spPr>
      </p:pic>
      <p:pic>
        <p:nvPicPr>
          <p:cNvPr id="5" name="Picture 4" descr="Attribution">
            <a:extLst>
              <a:ext uri="{FF2B5EF4-FFF2-40B4-BE49-F238E27FC236}">
                <a16:creationId xmlns:a16="http://schemas.microsoft.com/office/drawing/2014/main" id="{B0B1F339-75C8-BBAC-7A69-A9885D9B61F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3722" y="3195214"/>
            <a:ext cx="179705" cy="179705"/>
          </a:xfrm>
          <a:prstGeom prst="rect">
            <a:avLst/>
          </a:prstGeom>
          <a:noFill/>
          <a:ln>
            <a:noFill/>
          </a:ln>
        </p:spPr>
      </p:pic>
    </p:spTree>
    <p:extLst>
      <p:ext uri="{BB962C8B-B14F-4D97-AF65-F5344CB8AC3E}">
        <p14:creationId xmlns:p14="http://schemas.microsoft.com/office/powerpoint/2010/main" val="17208430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608" y="89941"/>
            <a:ext cx="11696572" cy="5981076"/>
          </a:xfrm>
          <a:prstGeom prst="rect">
            <a:avLst/>
          </a:prstGeom>
          <a:solidFill>
            <a:srgbClr val="F2A40D"/>
          </a:solidFill>
          <a:ln>
            <a:solidFill>
              <a:srgbClr val="5ABA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Straight Connector 4"/>
          <p:cNvCxnSpPr/>
          <p:nvPr/>
        </p:nvCxnSpPr>
        <p:spPr>
          <a:xfrm>
            <a:off x="0" y="6235908"/>
            <a:ext cx="12192000" cy="8441"/>
          </a:xfrm>
          <a:prstGeom prst="line">
            <a:avLst/>
          </a:prstGeom>
          <a:ln w="38100">
            <a:solidFill>
              <a:srgbClr val="5ABAAC"/>
            </a:solidFill>
          </a:ln>
        </p:spPr>
        <p:style>
          <a:lnRef idx="1">
            <a:schemeClr val="accent1"/>
          </a:lnRef>
          <a:fillRef idx="0">
            <a:schemeClr val="accent1"/>
          </a:fillRef>
          <a:effectRef idx="0">
            <a:schemeClr val="accent1"/>
          </a:effectRef>
          <a:fontRef idx="minor">
            <a:schemeClr val="tx1"/>
          </a:fontRef>
        </p:style>
      </p:cxnSp>
      <p:pic>
        <p:nvPicPr>
          <p:cNvPr id="7" name="Picture 2" descr="Combating Misinformation Through Media Literacy Conference">
            <a:extLst>
              <a:ext uri="{FF2B5EF4-FFF2-40B4-BE49-F238E27FC236}">
                <a16:creationId xmlns:a16="http://schemas.microsoft.com/office/drawing/2014/main" id="{D6A16538-B5B4-4365-BD56-27912F4FEAB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88214" y="6367903"/>
            <a:ext cx="2878867" cy="4449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6443631-B731-4815-BDBC-661C4CCE48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272" y="484804"/>
            <a:ext cx="10181243" cy="5251309"/>
          </a:xfrm>
          <a:prstGeom prst="rect">
            <a:avLst/>
          </a:prstGeom>
        </p:spPr>
      </p:pic>
    </p:spTree>
    <p:extLst>
      <p:ext uri="{BB962C8B-B14F-4D97-AF65-F5344CB8AC3E}">
        <p14:creationId xmlns:p14="http://schemas.microsoft.com/office/powerpoint/2010/main" val="318555081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3F0E4-8744-48B9-9C30-0FA9407D9E04}"/>
              </a:ext>
            </a:extLst>
          </p:cNvPr>
          <p:cNvSpPr>
            <a:spLocks noGrp="1"/>
          </p:cNvSpPr>
          <p:nvPr>
            <p:ph type="title"/>
          </p:nvPr>
        </p:nvSpPr>
        <p:spPr>
          <a:xfrm>
            <a:off x="704092" y="59019"/>
            <a:ext cx="10515600" cy="746233"/>
          </a:xfrm>
        </p:spPr>
        <p:txBody>
          <a:bodyPr>
            <a:noAutofit/>
          </a:bodyPr>
          <a:lstStyle/>
          <a:p>
            <a:pPr algn="ctr"/>
            <a:r>
              <a:rPr lang="el-GR" b="1" dirty="0">
                <a:effectLst>
                  <a:outerShdw blurRad="38100" dist="38100" dir="2700000" algn="tl">
                    <a:srgbClr val="000000">
                      <a:alpha val="43137"/>
                    </a:srgbClr>
                  </a:outerShdw>
                </a:effectLst>
              </a:rPr>
              <a:t>Πηγές πληροφόρησης</a:t>
            </a:r>
            <a:endParaRPr lang="en-CY" b="1" dirty="0">
              <a:effectLst>
                <a:outerShdw blurRad="38100" dist="38100" dir="2700000" algn="tl">
                  <a:srgbClr val="000000">
                    <a:alpha val="43137"/>
                  </a:srgbClr>
                </a:outerShdw>
              </a:effectLst>
            </a:endParaRPr>
          </a:p>
        </p:txBody>
      </p:sp>
      <p:graphicFrame>
        <p:nvGraphicFramePr>
          <p:cNvPr id="5" name="Table 4">
            <a:extLst>
              <a:ext uri="{FF2B5EF4-FFF2-40B4-BE49-F238E27FC236}">
                <a16:creationId xmlns:a16="http://schemas.microsoft.com/office/drawing/2014/main" id="{69B44B91-574B-42D7-86D4-738147DA105F}"/>
              </a:ext>
            </a:extLst>
          </p:cNvPr>
          <p:cNvGraphicFramePr>
            <a:graphicFrameLocks noGrp="1"/>
          </p:cNvGraphicFramePr>
          <p:nvPr>
            <p:extLst>
              <p:ext uri="{D42A27DB-BD31-4B8C-83A1-F6EECF244321}">
                <p14:modId xmlns:p14="http://schemas.microsoft.com/office/powerpoint/2010/main" val="3690907169"/>
              </p:ext>
            </p:extLst>
          </p:nvPr>
        </p:nvGraphicFramePr>
        <p:xfrm>
          <a:off x="464410" y="4336463"/>
          <a:ext cx="10994964" cy="1775891"/>
        </p:xfrm>
        <a:graphic>
          <a:graphicData uri="http://schemas.openxmlformats.org/drawingml/2006/table">
            <a:tbl>
              <a:tblPr firstRow="1" firstCol="1" bandRow="1">
                <a:tableStyleId>{E8B1032C-EA38-4F05-BA0D-38AFFFC7BED3}</a:tableStyleId>
              </a:tblPr>
              <a:tblGrid>
                <a:gridCol w="2199896">
                  <a:extLst>
                    <a:ext uri="{9D8B030D-6E8A-4147-A177-3AD203B41FA5}">
                      <a16:colId xmlns:a16="http://schemas.microsoft.com/office/drawing/2014/main" val="2757874455"/>
                    </a:ext>
                  </a:extLst>
                </a:gridCol>
                <a:gridCol w="2198767">
                  <a:extLst>
                    <a:ext uri="{9D8B030D-6E8A-4147-A177-3AD203B41FA5}">
                      <a16:colId xmlns:a16="http://schemas.microsoft.com/office/drawing/2014/main" val="33509894"/>
                    </a:ext>
                  </a:extLst>
                </a:gridCol>
                <a:gridCol w="2198767">
                  <a:extLst>
                    <a:ext uri="{9D8B030D-6E8A-4147-A177-3AD203B41FA5}">
                      <a16:colId xmlns:a16="http://schemas.microsoft.com/office/drawing/2014/main" val="877358365"/>
                    </a:ext>
                  </a:extLst>
                </a:gridCol>
                <a:gridCol w="2198767">
                  <a:extLst>
                    <a:ext uri="{9D8B030D-6E8A-4147-A177-3AD203B41FA5}">
                      <a16:colId xmlns:a16="http://schemas.microsoft.com/office/drawing/2014/main" val="2999304999"/>
                    </a:ext>
                  </a:extLst>
                </a:gridCol>
                <a:gridCol w="2198767">
                  <a:extLst>
                    <a:ext uri="{9D8B030D-6E8A-4147-A177-3AD203B41FA5}">
                      <a16:colId xmlns:a16="http://schemas.microsoft.com/office/drawing/2014/main" val="268017101"/>
                    </a:ext>
                  </a:extLst>
                </a:gridCol>
              </a:tblGrid>
              <a:tr h="795612">
                <a:tc>
                  <a:txBody>
                    <a:bodyPr/>
                    <a:lstStyle/>
                    <a:p>
                      <a:pPr algn="ctr">
                        <a:spcBef>
                          <a:spcPts val="800"/>
                        </a:spcBef>
                        <a:spcAft>
                          <a:spcPts val="0"/>
                        </a:spcAft>
                      </a:pPr>
                      <a:r>
                        <a:rPr lang="el-GR" sz="1800" dirty="0">
                          <a:effectLst/>
                        </a:rPr>
                        <a:t>ΛΙΓΟΤΕΡΟ </a:t>
                      </a:r>
                      <a:endParaRPr lang="en-CY" sz="2400" dirty="0">
                        <a:effectLst/>
                      </a:endParaRPr>
                    </a:p>
                    <a:p>
                      <a:pPr algn="ctr">
                        <a:spcBef>
                          <a:spcPts val="800"/>
                        </a:spcBef>
                        <a:spcAft>
                          <a:spcPts val="0"/>
                        </a:spcAft>
                      </a:pPr>
                      <a:r>
                        <a:rPr lang="el-GR" sz="1800" dirty="0">
                          <a:effectLst/>
                        </a:rPr>
                        <a:t>αξιόπιστη πηγή</a:t>
                      </a:r>
                      <a:endParaRPr lang="en-CY"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3">
                  <a:txBody>
                    <a:bodyPr/>
                    <a:lstStyle/>
                    <a:p>
                      <a:pPr algn="l"/>
                      <a:endParaRPr lang="en-CY" sz="2400" dirty="0">
                        <a:effectLst/>
                        <a:latin typeface="Calibri" panose="020F0502020204030204" pitchFamily="34" charset="0"/>
                        <a:cs typeface="Times New Roman" panose="02020603050405020304" pitchFamily="18" charset="0"/>
                      </a:endParaRPr>
                    </a:p>
                  </a:txBody>
                  <a:tcPr marL="68580" marR="68580" marT="0" marB="0" anchor="ctr"/>
                </a:tc>
                <a:tc hMerge="1">
                  <a:txBody>
                    <a:bodyPr/>
                    <a:lstStyle/>
                    <a:p>
                      <a:pPr algn="l"/>
                      <a:endParaRPr lang="en-CY" sz="1100">
                        <a:effectLst/>
                        <a:latin typeface="Calibri" panose="020F0502020204030204" pitchFamily="34" charset="0"/>
                        <a:cs typeface="Times New Roman" panose="02020603050405020304" pitchFamily="18" charset="0"/>
                      </a:endParaRPr>
                    </a:p>
                  </a:txBody>
                  <a:tcPr marL="68580" marR="68580" marT="0" marB="0" anchor="ctr"/>
                </a:tc>
                <a:tc hMerge="1">
                  <a:txBody>
                    <a:bodyPr/>
                    <a:lstStyle/>
                    <a:p>
                      <a:pPr algn="l"/>
                      <a:endParaRPr lang="en-CY" sz="1100" dirty="0">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ctr">
                        <a:spcBef>
                          <a:spcPts val="800"/>
                        </a:spcBef>
                        <a:spcAft>
                          <a:spcPts val="0"/>
                        </a:spcAft>
                      </a:pPr>
                      <a:r>
                        <a:rPr lang="el-GR" sz="1800" dirty="0">
                          <a:effectLst/>
                        </a:rPr>
                        <a:t>ΠΕΡΙΣΣΟΤΕΡΟ αξιόπιστη πηγή</a:t>
                      </a:r>
                      <a:endParaRPr lang="en-CY"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88481441"/>
                  </a:ext>
                </a:extLst>
              </a:tr>
              <a:tr h="980279">
                <a:tc>
                  <a:txBody>
                    <a:bodyPr/>
                    <a:lstStyle/>
                    <a:p>
                      <a:pPr algn="just">
                        <a:spcBef>
                          <a:spcPts val="800"/>
                        </a:spcBef>
                        <a:spcAft>
                          <a:spcPts val="0"/>
                        </a:spcAft>
                      </a:pPr>
                      <a:r>
                        <a:rPr lang="el-GR" sz="1200" dirty="0">
                          <a:effectLst/>
                        </a:rPr>
                        <a:t> </a:t>
                      </a:r>
                      <a:endParaRPr lang="en-CY"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Bef>
                          <a:spcPts val="800"/>
                        </a:spcBef>
                        <a:spcAft>
                          <a:spcPts val="0"/>
                        </a:spcAft>
                      </a:pPr>
                      <a:r>
                        <a:rPr lang="el-GR" sz="1200" dirty="0">
                          <a:effectLst/>
                        </a:rPr>
                        <a:t> </a:t>
                      </a:r>
                      <a:endParaRPr lang="en-CY"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Bef>
                          <a:spcPts val="800"/>
                        </a:spcBef>
                        <a:spcAft>
                          <a:spcPts val="0"/>
                        </a:spcAft>
                      </a:pPr>
                      <a:r>
                        <a:rPr lang="el-GR" sz="1200">
                          <a:effectLst/>
                        </a:rPr>
                        <a:t> </a:t>
                      </a:r>
                      <a:endParaRPr lang="en-CY"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Bef>
                          <a:spcPts val="800"/>
                        </a:spcBef>
                        <a:spcAft>
                          <a:spcPts val="0"/>
                        </a:spcAft>
                      </a:pPr>
                      <a:r>
                        <a:rPr lang="el-GR" sz="1200" dirty="0">
                          <a:effectLst/>
                        </a:rPr>
                        <a:t> </a:t>
                      </a:r>
                      <a:endParaRPr lang="en-CY"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spcBef>
                          <a:spcPts val="800"/>
                        </a:spcBef>
                        <a:spcAft>
                          <a:spcPts val="0"/>
                        </a:spcAft>
                      </a:pPr>
                      <a:r>
                        <a:rPr lang="el-GR" sz="1200" dirty="0">
                          <a:effectLst/>
                        </a:rPr>
                        <a:t> </a:t>
                      </a:r>
                      <a:endParaRPr lang="en-CY"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10022459"/>
                  </a:ext>
                </a:extLst>
              </a:tr>
            </a:tbl>
          </a:graphicData>
        </a:graphic>
      </p:graphicFrame>
      <p:pic>
        <p:nvPicPr>
          <p:cNvPr id="8" name="Picture 7">
            <a:extLst>
              <a:ext uri="{FF2B5EF4-FFF2-40B4-BE49-F238E27FC236}">
                <a16:creationId xmlns:a16="http://schemas.microsoft.com/office/drawing/2014/main" id="{C76EBEAE-6D66-4391-BBA6-3B88FB8A29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466" y="863185"/>
            <a:ext cx="2992199" cy="1440024"/>
          </a:xfrm>
          <a:prstGeom prst="rect">
            <a:avLst/>
          </a:prstGeom>
        </p:spPr>
      </p:pic>
      <p:pic>
        <p:nvPicPr>
          <p:cNvPr id="9" name="Picture 8">
            <a:extLst>
              <a:ext uri="{FF2B5EF4-FFF2-40B4-BE49-F238E27FC236}">
                <a16:creationId xmlns:a16="http://schemas.microsoft.com/office/drawing/2014/main" id="{E0B61280-6CF1-4C98-BF2E-795C4B04E1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9393" y="856827"/>
            <a:ext cx="3503401" cy="1427506"/>
          </a:xfrm>
          <a:prstGeom prst="rect">
            <a:avLst/>
          </a:prstGeom>
        </p:spPr>
      </p:pic>
      <p:pic>
        <p:nvPicPr>
          <p:cNvPr id="10" name="Picture 9">
            <a:extLst>
              <a:ext uri="{FF2B5EF4-FFF2-40B4-BE49-F238E27FC236}">
                <a16:creationId xmlns:a16="http://schemas.microsoft.com/office/drawing/2014/main" id="{C71E504C-E4C5-4D75-88B0-E3F407BCBE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8143" y="822146"/>
            <a:ext cx="3975025" cy="1522101"/>
          </a:xfrm>
          <a:prstGeom prst="rect">
            <a:avLst/>
          </a:prstGeom>
        </p:spPr>
      </p:pic>
      <p:pic>
        <p:nvPicPr>
          <p:cNvPr id="11" name="Picture 10">
            <a:extLst>
              <a:ext uri="{FF2B5EF4-FFF2-40B4-BE49-F238E27FC236}">
                <a16:creationId xmlns:a16="http://schemas.microsoft.com/office/drawing/2014/main" id="{F2230F75-6F1C-403C-86F0-45B2763B5A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66878" y="2591221"/>
            <a:ext cx="2587347" cy="1589536"/>
          </a:xfrm>
          <a:prstGeom prst="rect">
            <a:avLst/>
          </a:prstGeom>
        </p:spPr>
      </p:pic>
      <p:pic>
        <p:nvPicPr>
          <p:cNvPr id="12" name="Picture 11">
            <a:extLst>
              <a:ext uri="{FF2B5EF4-FFF2-40B4-BE49-F238E27FC236}">
                <a16:creationId xmlns:a16="http://schemas.microsoft.com/office/drawing/2014/main" id="{AE14FB5D-066F-4D32-B154-C9970B4582C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52844" y="2478326"/>
            <a:ext cx="4364582" cy="1584182"/>
          </a:xfrm>
          <a:prstGeom prst="rect">
            <a:avLst/>
          </a:prstGeom>
        </p:spPr>
      </p:pic>
      <p:cxnSp>
        <p:nvCxnSpPr>
          <p:cNvPr id="18" name="Straight Connector 17"/>
          <p:cNvCxnSpPr/>
          <p:nvPr/>
        </p:nvCxnSpPr>
        <p:spPr>
          <a:xfrm flipV="1">
            <a:off x="0" y="6205643"/>
            <a:ext cx="12192000" cy="55817"/>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8F2AF0B8-10D4-AFAF-CD61-0B694B68EBB1}"/>
              </a:ext>
            </a:extLst>
          </p:cNvPr>
          <p:cNvGrpSpPr/>
          <p:nvPr/>
        </p:nvGrpSpPr>
        <p:grpSpPr>
          <a:xfrm>
            <a:off x="131965" y="6219825"/>
            <a:ext cx="11989695" cy="638175"/>
            <a:chOff x="202305" y="6219825"/>
            <a:chExt cx="11989695" cy="638175"/>
          </a:xfrm>
        </p:grpSpPr>
        <p:sp>
          <p:nvSpPr>
            <p:cNvPr id="4" name="Rectangle 3">
              <a:extLst>
                <a:ext uri="{FF2B5EF4-FFF2-40B4-BE49-F238E27FC236}">
                  <a16:creationId xmlns:a16="http://schemas.microsoft.com/office/drawing/2014/main" id="{A6CDC04E-E891-5137-45A9-F0630A2E4569}"/>
                </a:ext>
              </a:extLst>
            </p:cNvPr>
            <p:cNvSpPr/>
            <p:nvPr/>
          </p:nvSpPr>
          <p:spPr>
            <a:xfrm>
              <a:off x="9115425" y="6219825"/>
              <a:ext cx="3076575" cy="638175"/>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r">
                <a:spcAft>
                  <a:spcPts val="0"/>
                </a:spcAft>
                <a:tabLst>
                  <a:tab pos="2743200" algn="ctr"/>
                  <a:tab pos="5486400" algn="r"/>
                </a:tabLst>
              </a:pPr>
              <a:r>
                <a:rPr lang="el-GR" sz="1000" b="1" dirty="0">
                  <a:solidFill>
                    <a:srgbClr val="000000"/>
                  </a:solidFill>
                  <a:effectLst/>
                  <a:latin typeface="Arial" panose="020B0604020202020204" pitchFamily="34" charset="0"/>
                  <a:ea typeface="Arial" panose="020B0604020202020204" pitchFamily="34" charset="0"/>
                </a:rPr>
                <a:t> </a:t>
              </a:r>
              <a:endParaRPr lang="en-US" sz="1100" dirty="0">
                <a:effectLst/>
                <a:latin typeface="Arial" panose="020B0604020202020204" pitchFamily="34" charset="0"/>
                <a:ea typeface="Arial" panose="020B0604020202020204" pitchFamily="34" charset="0"/>
              </a:endParaRPr>
            </a:p>
            <a:p>
              <a:pPr algn="r">
                <a:spcAft>
                  <a:spcPts val="0"/>
                </a:spcAft>
                <a:tabLst>
                  <a:tab pos="2743200" algn="ctr"/>
                  <a:tab pos="5486400" algn="r"/>
                </a:tabLst>
              </a:pPr>
              <a:r>
                <a:rPr lang="el-GR" sz="1400" b="1" dirty="0">
                  <a:solidFill>
                    <a:srgbClr val="000000"/>
                  </a:solidFill>
                  <a:effectLst/>
                  <a:latin typeface="Calibri" panose="020F0502020204030204" pitchFamily="34" charset="0"/>
                  <a:ea typeface="Arial" panose="020B0604020202020204" pitchFamily="34" charset="0"/>
                </a:rPr>
                <a:t>Τομέας Εκπαιδευτικής Τεχνολογίας</a:t>
              </a:r>
              <a:endParaRPr lang="en-US" sz="1400" dirty="0">
                <a:effectLst/>
                <a:latin typeface="Arial" panose="020B0604020202020204" pitchFamily="34" charset="0"/>
                <a:ea typeface="Arial" panose="020B0604020202020204" pitchFamily="34" charset="0"/>
              </a:endParaRPr>
            </a:p>
            <a:p>
              <a:pPr algn="r">
                <a:spcAft>
                  <a:spcPts val="0"/>
                </a:spcAft>
                <a:tabLst>
                  <a:tab pos="2743200" algn="ctr"/>
                  <a:tab pos="5486400" algn="r"/>
                </a:tabLst>
              </a:pPr>
              <a:r>
                <a:rPr lang="el-GR" sz="1400" b="1" dirty="0">
                  <a:solidFill>
                    <a:srgbClr val="000000"/>
                  </a:solidFill>
                  <a:effectLst/>
                  <a:latin typeface="Calibri" panose="020F0502020204030204" pitchFamily="34" charset="0"/>
                  <a:ea typeface="Arial" panose="020B0604020202020204" pitchFamily="34" charset="0"/>
                </a:rPr>
                <a:t>Παιδαγωγικό Ινστιτούτο Κύπρου</a:t>
              </a:r>
              <a:r>
                <a:rPr lang="el-GR"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effectLst/>
                <a:latin typeface="Arial" panose="020B0604020202020204" pitchFamily="34" charset="0"/>
                <a:ea typeface="Arial" panose="020B0604020202020204" pitchFamily="34" charset="0"/>
              </a:endParaRPr>
            </a:p>
            <a:p>
              <a:pPr algn="r">
                <a:lnSpc>
                  <a:spcPct val="115000"/>
                </a:lnSpc>
                <a:spcAft>
                  <a:spcPts val="0"/>
                </a:spcAft>
              </a:pPr>
              <a:r>
                <a:rPr lang="el-GR" sz="1100" b="1" dirty="0">
                  <a:solidFill>
                    <a:srgbClr val="000000"/>
                  </a:solidFill>
                  <a:effectLst/>
                  <a:latin typeface="Arial" panose="020B0604020202020204" pitchFamily="34" charset="0"/>
                  <a:ea typeface="Arial" panose="020B0604020202020204" pitchFamily="34" charset="0"/>
                </a:rPr>
                <a:t> </a:t>
              </a:r>
              <a:endParaRPr lang="en-US" sz="1100" dirty="0">
                <a:effectLst/>
                <a:latin typeface="Arial" panose="020B0604020202020204" pitchFamily="34" charset="0"/>
                <a:ea typeface="Arial" panose="020B0604020202020204" pitchFamily="34" charset="0"/>
              </a:endParaRPr>
            </a:p>
          </p:txBody>
        </p:sp>
        <p:grpSp>
          <p:nvGrpSpPr>
            <p:cNvPr id="6" name="Group 5">
              <a:extLst>
                <a:ext uri="{FF2B5EF4-FFF2-40B4-BE49-F238E27FC236}">
                  <a16:creationId xmlns:a16="http://schemas.microsoft.com/office/drawing/2014/main" id="{726158F8-1BE5-2824-8F7E-46829F51B5F0}"/>
                </a:ext>
              </a:extLst>
            </p:cNvPr>
            <p:cNvGrpSpPr/>
            <p:nvPr/>
          </p:nvGrpSpPr>
          <p:grpSpPr>
            <a:xfrm>
              <a:off x="202305" y="6332269"/>
              <a:ext cx="1093402" cy="498190"/>
              <a:chOff x="202305" y="6332269"/>
              <a:chExt cx="1093402" cy="498190"/>
            </a:xfrm>
          </p:grpSpPr>
          <p:pic>
            <p:nvPicPr>
              <p:cNvPr id="7" name="Picture 6">
                <a:extLst>
                  <a:ext uri="{FF2B5EF4-FFF2-40B4-BE49-F238E27FC236}">
                    <a16:creationId xmlns:a16="http://schemas.microsoft.com/office/drawing/2014/main" id="{BD624FE4-B0E6-52E4-F1A7-15F0463D27D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5707" y="6332269"/>
                <a:ext cx="640000" cy="498190"/>
              </a:xfrm>
              <a:prstGeom prst="rect">
                <a:avLst/>
              </a:prstGeom>
            </p:spPr>
          </p:pic>
          <p:pic>
            <p:nvPicPr>
              <p:cNvPr id="13" name="Picture 12" descr="A logo of an owl&#10;&#10;Description automatically generated">
                <a:extLst>
                  <a:ext uri="{FF2B5EF4-FFF2-40B4-BE49-F238E27FC236}">
                    <a16:creationId xmlns:a16="http://schemas.microsoft.com/office/drawing/2014/main" id="{BAB06974-AB61-CA52-ADD4-965730A410A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2305" y="6355033"/>
                <a:ext cx="456898" cy="452663"/>
              </a:xfrm>
              <a:prstGeom prst="rect">
                <a:avLst/>
              </a:prstGeom>
            </p:spPr>
          </p:pic>
        </p:grpSp>
      </p:grpSp>
    </p:spTree>
    <p:extLst>
      <p:ext uri="{BB962C8B-B14F-4D97-AF65-F5344CB8AC3E}">
        <p14:creationId xmlns:p14="http://schemas.microsoft.com/office/powerpoint/2010/main" val="224625111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608" y="74950"/>
            <a:ext cx="11696572" cy="5981076"/>
          </a:xfrm>
          <a:prstGeom prst="rect">
            <a:avLst/>
          </a:prstGeom>
          <a:solidFill>
            <a:srgbClr val="F2A40D"/>
          </a:solidFill>
          <a:ln>
            <a:solidFill>
              <a:srgbClr val="5ABA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78F3FF91-D126-438A-A2C6-0E3A7F224D69}"/>
              </a:ext>
            </a:extLst>
          </p:cNvPr>
          <p:cNvSpPr/>
          <p:nvPr/>
        </p:nvSpPr>
        <p:spPr>
          <a:xfrm rot="196639">
            <a:off x="1751179" y="2793774"/>
            <a:ext cx="8378257" cy="900000"/>
          </a:xfrm>
          <a:prstGeom prst="rect">
            <a:avLst/>
          </a:prstGeom>
          <a:effectLst>
            <a:outerShdw blurRad="50800" dist="38100" dir="5400000" algn="t"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3600" b="0" i="0" u="none" strike="noStrike" kern="1200" cap="none" spc="0" normalizeH="0" baseline="0" noProof="0" dirty="0">
                <a:ln>
                  <a:noFill/>
                </a:ln>
                <a:solidFill>
                  <a:prstClr val="white"/>
                </a:solidFill>
                <a:effectLst/>
                <a:uLnTx/>
                <a:uFillTx/>
                <a:latin typeface="Calibri" panose="020F0502020204030204"/>
                <a:ea typeface="+mn-ea"/>
                <a:cs typeface="+mn-cs"/>
              </a:rPr>
              <a:t>Μπορούμε να </a:t>
            </a:r>
            <a:r>
              <a:rPr kumimoji="0" lang="el-GR" sz="4000" b="1" i="0" u="none" strike="noStrike" kern="1200" cap="none" spc="0" normalizeH="0" baseline="0" noProof="0" dirty="0">
                <a:ln>
                  <a:noFill/>
                </a:ln>
                <a:solidFill>
                  <a:prstClr val="white"/>
                </a:solidFill>
                <a:effectLst/>
                <a:uLnTx/>
                <a:uFillTx/>
                <a:latin typeface="Calibri" panose="020F0502020204030204"/>
                <a:ea typeface="+mn-ea"/>
                <a:cs typeface="+mn-cs"/>
              </a:rPr>
              <a:t>εμπιστευτούμε</a:t>
            </a:r>
            <a:r>
              <a:rPr kumimoji="0" lang="el-GR" sz="32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l-GR" sz="3600" b="0" i="0" u="none" strike="noStrike" kern="1200" cap="none" spc="0" normalizeH="0" baseline="0" noProof="0" dirty="0">
                <a:ln>
                  <a:noFill/>
                </a:ln>
                <a:solidFill>
                  <a:prstClr val="white"/>
                </a:solidFill>
                <a:effectLst/>
                <a:uLnTx/>
                <a:uFillTx/>
                <a:latin typeface="Calibri" panose="020F0502020204030204"/>
                <a:ea typeface="+mn-ea"/>
                <a:cs typeface="+mn-cs"/>
              </a:rPr>
              <a:t>οτιδήποτε</a:t>
            </a:r>
          </a:p>
        </p:txBody>
      </p:sp>
      <p:sp>
        <p:nvSpPr>
          <p:cNvPr id="9" name="Rectangle 8">
            <a:extLst>
              <a:ext uri="{FF2B5EF4-FFF2-40B4-BE49-F238E27FC236}">
                <a16:creationId xmlns:a16="http://schemas.microsoft.com/office/drawing/2014/main" id="{183B9C82-2A7E-4D3B-B674-BC57ABC9E000}"/>
              </a:ext>
            </a:extLst>
          </p:cNvPr>
          <p:cNvSpPr/>
          <p:nvPr/>
        </p:nvSpPr>
        <p:spPr>
          <a:xfrm rot="196639">
            <a:off x="2858782" y="3660717"/>
            <a:ext cx="6163050" cy="900000"/>
          </a:xfrm>
          <a:prstGeom prst="rect">
            <a:avLst/>
          </a:prstGeom>
          <a:effectLst>
            <a:outerShdw blurRad="50800" dist="38100" dir="5400000" algn="t"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4000" b="1" dirty="0">
                <a:solidFill>
                  <a:prstClr val="white"/>
                </a:solidFill>
                <a:latin typeface="Calibri" panose="020F0502020204030204"/>
              </a:rPr>
              <a:t>βρίσκουμε</a:t>
            </a:r>
            <a:r>
              <a:rPr kumimoji="0" lang="el-GR" sz="4000" b="1" i="0" u="none" strike="noStrike" kern="1200" cap="none" spc="0" normalizeH="0" baseline="0" noProof="0" dirty="0">
                <a:ln>
                  <a:noFill/>
                </a:ln>
                <a:solidFill>
                  <a:prstClr val="white"/>
                </a:solidFill>
                <a:effectLst/>
                <a:uLnTx/>
                <a:uFillTx/>
                <a:latin typeface="Calibri" panose="020F0502020204030204"/>
                <a:ea typeface="+mn-ea"/>
                <a:cs typeface="+mn-cs"/>
              </a:rPr>
              <a:t> στο </a:t>
            </a:r>
            <a:r>
              <a:rPr lang="el-GR" sz="4000" b="1" noProof="0" dirty="0">
                <a:solidFill>
                  <a:prstClr val="white"/>
                </a:solidFill>
                <a:latin typeface="Calibri" panose="020F0502020204030204"/>
              </a:rPr>
              <a:t>Δ</a:t>
            </a:r>
            <a:r>
              <a:rPr kumimoji="0" lang="el-GR" sz="4000" b="1" i="0" u="none" strike="noStrike" kern="1200" cap="none" spc="0" normalizeH="0" baseline="0" noProof="0" dirty="0">
                <a:ln>
                  <a:noFill/>
                </a:ln>
                <a:solidFill>
                  <a:prstClr val="white"/>
                </a:solidFill>
                <a:effectLst/>
                <a:uLnTx/>
                <a:uFillTx/>
                <a:latin typeface="Calibri" panose="020F0502020204030204"/>
                <a:ea typeface="+mn-ea"/>
                <a:cs typeface="+mn-cs"/>
              </a:rPr>
              <a:t>ιαδίκτυο;</a:t>
            </a:r>
            <a:endParaRPr kumimoji="0" lang="en-US" sz="4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B296DA5E-1AE1-4A0B-959D-4AFD3D2885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6061" y="1336140"/>
            <a:ext cx="1747988" cy="1705296"/>
          </a:xfrm>
          <a:prstGeom prst="rect">
            <a:avLst/>
          </a:prstGeom>
        </p:spPr>
      </p:pic>
      <p:cxnSp>
        <p:nvCxnSpPr>
          <p:cNvPr id="14" name="Straight Connector 13"/>
          <p:cNvCxnSpPr/>
          <p:nvPr/>
        </p:nvCxnSpPr>
        <p:spPr>
          <a:xfrm flipV="1">
            <a:off x="0" y="6205643"/>
            <a:ext cx="12192000" cy="55817"/>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96609503-C00D-0DA8-3B79-F4D1CC414C51}"/>
              </a:ext>
            </a:extLst>
          </p:cNvPr>
          <p:cNvGrpSpPr/>
          <p:nvPr/>
        </p:nvGrpSpPr>
        <p:grpSpPr>
          <a:xfrm>
            <a:off x="131965" y="6219825"/>
            <a:ext cx="11989695" cy="638175"/>
            <a:chOff x="202305" y="6219825"/>
            <a:chExt cx="11989695" cy="638175"/>
          </a:xfrm>
        </p:grpSpPr>
        <p:sp>
          <p:nvSpPr>
            <p:cNvPr id="4" name="Rectangle 3">
              <a:extLst>
                <a:ext uri="{FF2B5EF4-FFF2-40B4-BE49-F238E27FC236}">
                  <a16:creationId xmlns:a16="http://schemas.microsoft.com/office/drawing/2014/main" id="{FB360D82-9394-AC27-7AC2-5A9C6C47F24A}"/>
                </a:ext>
              </a:extLst>
            </p:cNvPr>
            <p:cNvSpPr/>
            <p:nvPr/>
          </p:nvSpPr>
          <p:spPr>
            <a:xfrm>
              <a:off x="9115425" y="6219825"/>
              <a:ext cx="3076575" cy="638175"/>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r">
                <a:spcAft>
                  <a:spcPts val="0"/>
                </a:spcAft>
                <a:tabLst>
                  <a:tab pos="2743200" algn="ctr"/>
                  <a:tab pos="5486400" algn="r"/>
                </a:tabLst>
              </a:pPr>
              <a:r>
                <a:rPr lang="el-GR" sz="1000" b="1" dirty="0">
                  <a:solidFill>
                    <a:srgbClr val="000000"/>
                  </a:solidFill>
                  <a:effectLst/>
                  <a:latin typeface="Arial" panose="020B0604020202020204" pitchFamily="34" charset="0"/>
                  <a:ea typeface="Arial" panose="020B0604020202020204" pitchFamily="34" charset="0"/>
                </a:rPr>
                <a:t> </a:t>
              </a:r>
              <a:endParaRPr lang="en-US" sz="1100" dirty="0">
                <a:effectLst/>
                <a:latin typeface="Arial" panose="020B0604020202020204" pitchFamily="34" charset="0"/>
                <a:ea typeface="Arial" panose="020B0604020202020204" pitchFamily="34" charset="0"/>
              </a:endParaRPr>
            </a:p>
            <a:p>
              <a:pPr algn="r">
                <a:spcAft>
                  <a:spcPts val="0"/>
                </a:spcAft>
                <a:tabLst>
                  <a:tab pos="2743200" algn="ctr"/>
                  <a:tab pos="5486400" algn="r"/>
                </a:tabLst>
              </a:pPr>
              <a:r>
                <a:rPr lang="el-GR" sz="1400" b="1" dirty="0">
                  <a:solidFill>
                    <a:srgbClr val="000000"/>
                  </a:solidFill>
                  <a:effectLst/>
                  <a:latin typeface="Calibri" panose="020F0502020204030204" pitchFamily="34" charset="0"/>
                  <a:ea typeface="Arial" panose="020B0604020202020204" pitchFamily="34" charset="0"/>
                </a:rPr>
                <a:t>Τομέας Εκπαιδευτικής Τεχνολογίας</a:t>
              </a:r>
              <a:endParaRPr lang="en-US" sz="1400" dirty="0">
                <a:effectLst/>
                <a:latin typeface="Arial" panose="020B0604020202020204" pitchFamily="34" charset="0"/>
                <a:ea typeface="Arial" panose="020B0604020202020204" pitchFamily="34" charset="0"/>
              </a:endParaRPr>
            </a:p>
            <a:p>
              <a:pPr algn="r">
                <a:spcAft>
                  <a:spcPts val="0"/>
                </a:spcAft>
                <a:tabLst>
                  <a:tab pos="2743200" algn="ctr"/>
                  <a:tab pos="5486400" algn="r"/>
                </a:tabLst>
              </a:pPr>
              <a:r>
                <a:rPr lang="el-GR" sz="1400" b="1" dirty="0">
                  <a:solidFill>
                    <a:srgbClr val="000000"/>
                  </a:solidFill>
                  <a:effectLst/>
                  <a:latin typeface="Calibri" panose="020F0502020204030204" pitchFamily="34" charset="0"/>
                  <a:ea typeface="Arial" panose="020B0604020202020204" pitchFamily="34" charset="0"/>
                </a:rPr>
                <a:t>Παιδαγωγικό Ινστιτούτο Κύπρου</a:t>
              </a:r>
              <a:r>
                <a:rPr lang="el-GR"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effectLst/>
                <a:latin typeface="Arial" panose="020B0604020202020204" pitchFamily="34" charset="0"/>
                <a:ea typeface="Arial" panose="020B0604020202020204" pitchFamily="34" charset="0"/>
              </a:endParaRPr>
            </a:p>
            <a:p>
              <a:pPr algn="r">
                <a:lnSpc>
                  <a:spcPct val="115000"/>
                </a:lnSpc>
                <a:spcAft>
                  <a:spcPts val="0"/>
                </a:spcAft>
              </a:pPr>
              <a:r>
                <a:rPr lang="el-GR" sz="1100" b="1" dirty="0">
                  <a:solidFill>
                    <a:srgbClr val="000000"/>
                  </a:solidFill>
                  <a:effectLst/>
                  <a:latin typeface="Arial" panose="020B0604020202020204" pitchFamily="34" charset="0"/>
                  <a:ea typeface="Arial" panose="020B0604020202020204" pitchFamily="34" charset="0"/>
                </a:rPr>
                <a:t> </a:t>
              </a:r>
              <a:endParaRPr lang="en-US" sz="1100" dirty="0">
                <a:effectLst/>
                <a:latin typeface="Arial" panose="020B0604020202020204" pitchFamily="34" charset="0"/>
                <a:ea typeface="Arial" panose="020B0604020202020204" pitchFamily="34" charset="0"/>
              </a:endParaRPr>
            </a:p>
          </p:txBody>
        </p:sp>
        <p:grpSp>
          <p:nvGrpSpPr>
            <p:cNvPr id="5" name="Group 4">
              <a:extLst>
                <a:ext uri="{FF2B5EF4-FFF2-40B4-BE49-F238E27FC236}">
                  <a16:creationId xmlns:a16="http://schemas.microsoft.com/office/drawing/2014/main" id="{0F69203C-B3BF-F6A3-93D6-1EAE6E8E6547}"/>
                </a:ext>
              </a:extLst>
            </p:cNvPr>
            <p:cNvGrpSpPr/>
            <p:nvPr/>
          </p:nvGrpSpPr>
          <p:grpSpPr>
            <a:xfrm>
              <a:off x="202305" y="6332269"/>
              <a:ext cx="1093402" cy="498190"/>
              <a:chOff x="202305" y="6332269"/>
              <a:chExt cx="1093402" cy="498190"/>
            </a:xfrm>
          </p:grpSpPr>
          <p:pic>
            <p:nvPicPr>
              <p:cNvPr id="6" name="Picture 5">
                <a:extLst>
                  <a:ext uri="{FF2B5EF4-FFF2-40B4-BE49-F238E27FC236}">
                    <a16:creationId xmlns:a16="http://schemas.microsoft.com/office/drawing/2014/main" id="{FB56828A-2193-E04C-02E6-BF7CD434AC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707" y="6332269"/>
                <a:ext cx="640000" cy="498190"/>
              </a:xfrm>
              <a:prstGeom prst="rect">
                <a:avLst/>
              </a:prstGeom>
            </p:spPr>
          </p:pic>
          <p:pic>
            <p:nvPicPr>
              <p:cNvPr id="7" name="Picture 6" descr="A logo of an owl&#10;&#10;Description automatically generated">
                <a:extLst>
                  <a:ext uri="{FF2B5EF4-FFF2-40B4-BE49-F238E27FC236}">
                    <a16:creationId xmlns:a16="http://schemas.microsoft.com/office/drawing/2014/main" id="{E5EE4DCF-861D-AAA3-EAA9-AD9C3E3438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2305" y="6355033"/>
                <a:ext cx="456898" cy="452663"/>
              </a:xfrm>
              <a:prstGeom prst="rect">
                <a:avLst/>
              </a:prstGeom>
            </p:spPr>
          </p:pic>
        </p:grpSp>
      </p:grpSp>
    </p:spTree>
    <p:extLst>
      <p:ext uri="{BB962C8B-B14F-4D97-AF65-F5344CB8AC3E}">
        <p14:creationId xmlns:p14="http://schemas.microsoft.com/office/powerpoint/2010/main" val="170535988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608" y="89941"/>
            <a:ext cx="11696572" cy="5981076"/>
          </a:xfrm>
          <a:prstGeom prst="rect">
            <a:avLst/>
          </a:prstGeom>
          <a:solidFill>
            <a:srgbClr val="F2A40D"/>
          </a:solidFill>
          <a:ln>
            <a:solidFill>
              <a:srgbClr val="5ABA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5E1BBA4-7F1B-4D7D-BE96-50F6413CD93F}"/>
              </a:ext>
            </a:extLst>
          </p:cNvPr>
          <p:cNvSpPr/>
          <p:nvPr/>
        </p:nvSpPr>
        <p:spPr>
          <a:xfrm rot="21389103">
            <a:off x="2949058" y="2588772"/>
            <a:ext cx="3924500" cy="900000"/>
          </a:xfrm>
          <a:prstGeom prst="rect">
            <a:avLst/>
          </a:prstGeom>
          <a:effectLst>
            <a:outerShdw blurRad="50800" dist="38100" dir="5400000" algn="t"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3600" b="0" i="0" u="none" strike="noStrike" kern="1200" cap="none" spc="0" normalizeH="0" baseline="0" noProof="0" dirty="0">
                <a:ln>
                  <a:noFill/>
                </a:ln>
                <a:solidFill>
                  <a:prstClr val="white"/>
                </a:solidFill>
                <a:effectLst/>
                <a:uLnTx/>
                <a:uFillTx/>
                <a:latin typeface="Calibri" panose="020F0502020204030204"/>
                <a:ea typeface="+mn-ea"/>
                <a:cs typeface="+mn-cs"/>
              </a:rPr>
              <a:t>Είναι </a:t>
            </a:r>
            <a:r>
              <a:rPr kumimoji="0" lang="el-GR" sz="4000" b="1" i="0" u="none" strike="noStrike" kern="1200" cap="none" spc="0" normalizeH="0" baseline="0" noProof="0" dirty="0">
                <a:ln>
                  <a:noFill/>
                </a:ln>
                <a:solidFill>
                  <a:prstClr val="white"/>
                </a:solidFill>
                <a:effectLst/>
                <a:uLnTx/>
                <a:uFillTx/>
                <a:latin typeface="Calibri" panose="020F0502020204030204"/>
                <a:ea typeface="+mn-ea"/>
                <a:cs typeface="+mn-cs"/>
              </a:rPr>
              <a:t>οτιδήποτε</a:t>
            </a:r>
            <a:endParaRPr kumimoji="0" lang="el-GR"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021AA5B5-5D4A-4A00-B915-489F917F4F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8482" y="1290006"/>
            <a:ext cx="1501851" cy="1503888"/>
          </a:xfrm>
          <a:prstGeom prst="rect">
            <a:avLst/>
          </a:prstGeom>
        </p:spPr>
      </p:pic>
      <p:sp>
        <p:nvSpPr>
          <p:cNvPr id="13" name="Rectangle 12">
            <a:extLst>
              <a:ext uri="{FF2B5EF4-FFF2-40B4-BE49-F238E27FC236}">
                <a16:creationId xmlns:a16="http://schemas.microsoft.com/office/drawing/2014/main" id="{02364666-B628-44EF-8372-643BDDB2EAEE}"/>
              </a:ext>
            </a:extLst>
          </p:cNvPr>
          <p:cNvSpPr/>
          <p:nvPr/>
        </p:nvSpPr>
        <p:spPr>
          <a:xfrm rot="21389103">
            <a:off x="3501626" y="3372384"/>
            <a:ext cx="5709756" cy="900000"/>
          </a:xfrm>
          <a:prstGeom prst="rect">
            <a:avLst/>
          </a:prstGeom>
          <a:effectLst>
            <a:outerShdw blurRad="50800" dist="38100" dir="5400000" algn="t"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3600" b="0" i="0" u="none" strike="noStrike" kern="1200" cap="none" spc="0" normalizeH="0" baseline="0" noProof="0" dirty="0">
                <a:ln>
                  <a:noFill/>
                </a:ln>
                <a:solidFill>
                  <a:prstClr val="white"/>
                </a:solidFill>
                <a:effectLst/>
                <a:uLnTx/>
                <a:uFillTx/>
                <a:latin typeface="Calibri" panose="020F0502020204030204"/>
                <a:ea typeface="+mn-ea"/>
                <a:cs typeface="+mn-cs"/>
              </a:rPr>
              <a:t>συναντάμε στο </a:t>
            </a:r>
            <a:r>
              <a:rPr lang="el-GR" sz="4000" b="1" dirty="0">
                <a:solidFill>
                  <a:prstClr val="white"/>
                </a:solidFill>
                <a:latin typeface="Calibri" panose="020F0502020204030204"/>
              </a:rPr>
              <a:t>Διαδίκτυο</a:t>
            </a:r>
            <a:endParaRPr kumimoji="0" lang="el-GR" sz="4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F5D3599-8C16-49EC-A744-6866D84E92A3}"/>
              </a:ext>
            </a:extLst>
          </p:cNvPr>
          <p:cNvSpPr/>
          <p:nvPr/>
        </p:nvSpPr>
        <p:spPr>
          <a:xfrm rot="21389103">
            <a:off x="4829443" y="4211530"/>
            <a:ext cx="4136025" cy="900000"/>
          </a:xfrm>
          <a:prstGeom prst="rect">
            <a:avLst/>
          </a:prstGeom>
          <a:effectLst>
            <a:outerShdw blurRad="50800" dist="38100" dir="5400000" algn="t"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3200" b="0" i="0" u="none" strike="noStrike" kern="1200" cap="none" spc="0" normalizeH="0" baseline="0" noProof="0" dirty="0">
                <a:ln>
                  <a:noFill/>
                </a:ln>
                <a:solidFill>
                  <a:prstClr val="white"/>
                </a:solidFill>
                <a:effectLst/>
                <a:uLnTx/>
                <a:uFillTx/>
                <a:latin typeface="Calibri" panose="020F0502020204030204"/>
                <a:ea typeface="+mn-ea"/>
                <a:cs typeface="+mn-cs"/>
              </a:rPr>
              <a:t>πάντα</a:t>
            </a:r>
            <a:r>
              <a:rPr kumimoji="0" lang="el-GR" sz="3600" b="1" i="0" u="none" strike="noStrike" kern="1200" cap="none" spc="0" normalizeH="0" baseline="0" noProof="0" dirty="0">
                <a:ln>
                  <a:noFill/>
                </a:ln>
                <a:solidFill>
                  <a:prstClr val="white"/>
                </a:solidFill>
                <a:effectLst/>
                <a:uLnTx/>
                <a:uFillTx/>
                <a:latin typeface="Calibri" panose="020F0502020204030204"/>
                <a:ea typeface="+mn-ea"/>
                <a:cs typeface="+mn-cs"/>
              </a:rPr>
              <a:t> ρεαλιστικό;</a:t>
            </a:r>
          </a:p>
        </p:txBody>
      </p:sp>
      <p:cxnSp>
        <p:nvCxnSpPr>
          <p:cNvPr id="16" name="Straight Connector 15"/>
          <p:cNvCxnSpPr/>
          <p:nvPr/>
        </p:nvCxnSpPr>
        <p:spPr>
          <a:xfrm flipV="1">
            <a:off x="0" y="6205643"/>
            <a:ext cx="12192000" cy="55817"/>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89BB0FF3-0FAB-ECED-3DE7-417888D51072}"/>
              </a:ext>
            </a:extLst>
          </p:cNvPr>
          <p:cNvGrpSpPr/>
          <p:nvPr/>
        </p:nvGrpSpPr>
        <p:grpSpPr>
          <a:xfrm>
            <a:off x="131965" y="6219825"/>
            <a:ext cx="11989695" cy="638175"/>
            <a:chOff x="202305" y="6219825"/>
            <a:chExt cx="11989695" cy="638175"/>
          </a:xfrm>
        </p:grpSpPr>
        <p:sp>
          <p:nvSpPr>
            <p:cNvPr id="4" name="Rectangle 3">
              <a:extLst>
                <a:ext uri="{FF2B5EF4-FFF2-40B4-BE49-F238E27FC236}">
                  <a16:creationId xmlns:a16="http://schemas.microsoft.com/office/drawing/2014/main" id="{BBF9ACF4-6AFE-8D74-11A5-1A53168C7C34}"/>
                </a:ext>
              </a:extLst>
            </p:cNvPr>
            <p:cNvSpPr/>
            <p:nvPr/>
          </p:nvSpPr>
          <p:spPr>
            <a:xfrm>
              <a:off x="9115425" y="6219825"/>
              <a:ext cx="3076575" cy="638175"/>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r">
                <a:spcAft>
                  <a:spcPts val="0"/>
                </a:spcAft>
                <a:tabLst>
                  <a:tab pos="2743200" algn="ctr"/>
                  <a:tab pos="5486400" algn="r"/>
                </a:tabLst>
              </a:pPr>
              <a:r>
                <a:rPr lang="el-GR" sz="1000" b="1" dirty="0">
                  <a:solidFill>
                    <a:srgbClr val="000000"/>
                  </a:solidFill>
                  <a:effectLst/>
                  <a:latin typeface="Arial" panose="020B0604020202020204" pitchFamily="34" charset="0"/>
                  <a:ea typeface="Arial" panose="020B0604020202020204" pitchFamily="34" charset="0"/>
                </a:rPr>
                <a:t> </a:t>
              </a:r>
              <a:endParaRPr lang="en-US" sz="1100" dirty="0">
                <a:effectLst/>
                <a:latin typeface="Arial" panose="020B0604020202020204" pitchFamily="34" charset="0"/>
                <a:ea typeface="Arial" panose="020B0604020202020204" pitchFamily="34" charset="0"/>
              </a:endParaRPr>
            </a:p>
            <a:p>
              <a:pPr algn="r">
                <a:spcAft>
                  <a:spcPts val="0"/>
                </a:spcAft>
                <a:tabLst>
                  <a:tab pos="2743200" algn="ctr"/>
                  <a:tab pos="5486400" algn="r"/>
                </a:tabLst>
              </a:pPr>
              <a:r>
                <a:rPr lang="el-GR" sz="1400" b="1" dirty="0">
                  <a:solidFill>
                    <a:srgbClr val="000000"/>
                  </a:solidFill>
                  <a:effectLst/>
                  <a:latin typeface="Calibri" panose="020F0502020204030204" pitchFamily="34" charset="0"/>
                  <a:ea typeface="Arial" panose="020B0604020202020204" pitchFamily="34" charset="0"/>
                </a:rPr>
                <a:t>Τομέας Εκπαιδευτικής Τεχνολογίας</a:t>
              </a:r>
              <a:endParaRPr lang="en-US" sz="1400" dirty="0">
                <a:effectLst/>
                <a:latin typeface="Arial" panose="020B0604020202020204" pitchFamily="34" charset="0"/>
                <a:ea typeface="Arial" panose="020B0604020202020204" pitchFamily="34" charset="0"/>
              </a:endParaRPr>
            </a:p>
            <a:p>
              <a:pPr algn="r">
                <a:spcAft>
                  <a:spcPts val="0"/>
                </a:spcAft>
                <a:tabLst>
                  <a:tab pos="2743200" algn="ctr"/>
                  <a:tab pos="5486400" algn="r"/>
                </a:tabLst>
              </a:pPr>
              <a:r>
                <a:rPr lang="el-GR" sz="1400" b="1" dirty="0">
                  <a:solidFill>
                    <a:srgbClr val="000000"/>
                  </a:solidFill>
                  <a:effectLst/>
                  <a:latin typeface="Calibri" panose="020F0502020204030204" pitchFamily="34" charset="0"/>
                  <a:ea typeface="Arial" panose="020B0604020202020204" pitchFamily="34" charset="0"/>
                </a:rPr>
                <a:t>Παιδαγωγικό Ινστιτούτο Κύπρου</a:t>
              </a:r>
              <a:r>
                <a:rPr lang="el-GR"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effectLst/>
                <a:latin typeface="Arial" panose="020B0604020202020204" pitchFamily="34" charset="0"/>
                <a:ea typeface="Arial" panose="020B0604020202020204" pitchFamily="34" charset="0"/>
              </a:endParaRPr>
            </a:p>
            <a:p>
              <a:pPr algn="r">
                <a:lnSpc>
                  <a:spcPct val="115000"/>
                </a:lnSpc>
                <a:spcAft>
                  <a:spcPts val="0"/>
                </a:spcAft>
              </a:pPr>
              <a:r>
                <a:rPr lang="el-GR" sz="1100" b="1" dirty="0">
                  <a:solidFill>
                    <a:srgbClr val="000000"/>
                  </a:solidFill>
                  <a:effectLst/>
                  <a:latin typeface="Arial" panose="020B0604020202020204" pitchFamily="34" charset="0"/>
                  <a:ea typeface="Arial" panose="020B0604020202020204" pitchFamily="34" charset="0"/>
                </a:rPr>
                <a:t> </a:t>
              </a:r>
              <a:endParaRPr lang="en-US" sz="1100" dirty="0">
                <a:effectLst/>
                <a:latin typeface="Arial" panose="020B0604020202020204" pitchFamily="34" charset="0"/>
                <a:ea typeface="Arial" panose="020B0604020202020204" pitchFamily="34" charset="0"/>
              </a:endParaRPr>
            </a:p>
          </p:txBody>
        </p:sp>
        <p:grpSp>
          <p:nvGrpSpPr>
            <p:cNvPr id="5" name="Group 4">
              <a:extLst>
                <a:ext uri="{FF2B5EF4-FFF2-40B4-BE49-F238E27FC236}">
                  <a16:creationId xmlns:a16="http://schemas.microsoft.com/office/drawing/2014/main" id="{339F0AD4-6269-28E4-0A8A-F0C5CC58F969}"/>
                </a:ext>
              </a:extLst>
            </p:cNvPr>
            <p:cNvGrpSpPr/>
            <p:nvPr/>
          </p:nvGrpSpPr>
          <p:grpSpPr>
            <a:xfrm>
              <a:off x="202305" y="6332269"/>
              <a:ext cx="1093402" cy="498190"/>
              <a:chOff x="202305" y="6332269"/>
              <a:chExt cx="1093402" cy="498190"/>
            </a:xfrm>
          </p:grpSpPr>
          <p:pic>
            <p:nvPicPr>
              <p:cNvPr id="6" name="Picture 5">
                <a:extLst>
                  <a:ext uri="{FF2B5EF4-FFF2-40B4-BE49-F238E27FC236}">
                    <a16:creationId xmlns:a16="http://schemas.microsoft.com/office/drawing/2014/main" id="{9BBC8C5A-8E9D-7332-F659-46A493E493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707" y="6332269"/>
                <a:ext cx="640000" cy="498190"/>
              </a:xfrm>
              <a:prstGeom prst="rect">
                <a:avLst/>
              </a:prstGeom>
            </p:spPr>
          </p:pic>
          <p:pic>
            <p:nvPicPr>
              <p:cNvPr id="7" name="Picture 6" descr="A logo of an owl&#10;&#10;Description automatically generated">
                <a:extLst>
                  <a:ext uri="{FF2B5EF4-FFF2-40B4-BE49-F238E27FC236}">
                    <a16:creationId xmlns:a16="http://schemas.microsoft.com/office/drawing/2014/main" id="{880B6CC6-3955-7FB6-0C3A-53F1A13591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2305" y="6355033"/>
                <a:ext cx="456898" cy="452663"/>
              </a:xfrm>
              <a:prstGeom prst="rect">
                <a:avLst/>
              </a:prstGeom>
            </p:spPr>
          </p:pic>
        </p:grpSp>
      </p:grpSp>
    </p:spTree>
    <p:extLst>
      <p:ext uri="{BB962C8B-B14F-4D97-AF65-F5344CB8AC3E}">
        <p14:creationId xmlns:p14="http://schemas.microsoft.com/office/powerpoint/2010/main" val="113247453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608" y="44970"/>
            <a:ext cx="11696572" cy="5981076"/>
          </a:xfrm>
          <a:prstGeom prst="rect">
            <a:avLst/>
          </a:prstGeom>
          <a:solidFill>
            <a:srgbClr val="F2A40D"/>
          </a:solidFill>
          <a:ln>
            <a:solidFill>
              <a:srgbClr val="5ABA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F951FC1-063E-4682-964C-C8128A7B3596}"/>
              </a:ext>
            </a:extLst>
          </p:cNvPr>
          <p:cNvSpPr/>
          <p:nvPr/>
        </p:nvSpPr>
        <p:spPr>
          <a:xfrm rot="21389103">
            <a:off x="1661074" y="496734"/>
            <a:ext cx="3901993" cy="792000"/>
          </a:xfrm>
          <a:prstGeom prst="rect">
            <a:avLst/>
          </a:prstGeom>
          <a:effectLst>
            <a:outerShdw blurRad="50800" dist="38100" dir="5400000" algn="t"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3600" b="0" i="0" u="none" strike="noStrike" kern="1200" cap="none" spc="0" normalizeH="0" baseline="0" noProof="0" dirty="0">
                <a:ln>
                  <a:noFill/>
                </a:ln>
                <a:solidFill>
                  <a:prstClr val="white"/>
                </a:solidFill>
                <a:effectLst/>
                <a:uLnTx/>
                <a:uFillTx/>
                <a:latin typeface="Calibri" panose="020F0502020204030204"/>
                <a:ea typeface="+mn-ea"/>
                <a:cs typeface="+mn-cs"/>
              </a:rPr>
              <a:t>Τι να προσέξω;</a:t>
            </a:r>
          </a:p>
        </p:txBody>
      </p:sp>
      <p:pic>
        <p:nvPicPr>
          <p:cNvPr id="10" name="Picture 9">
            <a:extLst>
              <a:ext uri="{FF2B5EF4-FFF2-40B4-BE49-F238E27FC236}">
                <a16:creationId xmlns:a16="http://schemas.microsoft.com/office/drawing/2014/main" id="{2570905C-DB6F-4436-9BC3-C4C30D8719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6816" y="348730"/>
            <a:ext cx="1009978" cy="1011348"/>
          </a:xfrm>
          <a:prstGeom prst="rect">
            <a:avLst/>
          </a:prstGeom>
        </p:spPr>
      </p:pic>
      <p:sp>
        <p:nvSpPr>
          <p:cNvPr id="15" name="Oval Callout 31">
            <a:extLst>
              <a:ext uri="{FF2B5EF4-FFF2-40B4-BE49-F238E27FC236}">
                <a16:creationId xmlns:a16="http://schemas.microsoft.com/office/drawing/2014/main" id="{658530BF-BD2D-4243-959C-5B18002C5BA1}"/>
              </a:ext>
            </a:extLst>
          </p:cNvPr>
          <p:cNvSpPr/>
          <p:nvPr/>
        </p:nvSpPr>
        <p:spPr>
          <a:xfrm>
            <a:off x="781712" y="1759244"/>
            <a:ext cx="3132255" cy="3268754"/>
          </a:xfrm>
          <a:prstGeom prst="wedgeEllipseCallout">
            <a:avLst>
              <a:gd name="adj1" fmla="val 66177"/>
              <a:gd name="adj2" fmla="val 45968"/>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5DBFE9D0-E2FB-40BC-AC05-3AA2CC908E0D}"/>
              </a:ext>
            </a:extLst>
          </p:cNvPr>
          <p:cNvSpPr/>
          <p:nvPr/>
        </p:nvSpPr>
        <p:spPr>
          <a:xfrm>
            <a:off x="4607526" y="1436738"/>
            <a:ext cx="7309653" cy="4598695"/>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600"/>
              </a:spcAft>
              <a:buClrTx/>
              <a:buSzTx/>
              <a:buFontTx/>
              <a:buNone/>
              <a:tabLst/>
              <a:defRPr/>
            </a:pPr>
            <a:r>
              <a:rPr kumimoji="0" lang="el-GR"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Γράψτε μια λίστα με ερωτήματα ή στοιχεία που θα</a:t>
            </a:r>
            <a:r>
              <a:rPr kumimoji="0" lang="el-GR" sz="2800" b="1" i="0" u="none" strike="noStrike" kern="1200" cap="none" spc="0" normalizeH="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l-GR"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διερευνήσετε για να κρίνετε αν μια πληροφορία που βρίσκετε στο Διαδίκτυο είναι αξιόπιστη ή όχι: </a:t>
            </a:r>
          </a:p>
          <a:p>
            <a:pPr marL="720725" marR="0" lvl="0" indent="-454025" algn="l" defTabSz="914400" rtl="0" eaLnBrk="1" fontAlgn="auto" latinLnBrk="0" hangingPunct="1">
              <a:lnSpc>
                <a:spcPct val="100000"/>
              </a:lnSpc>
              <a:spcBef>
                <a:spcPts val="0"/>
              </a:spcBef>
              <a:spcAft>
                <a:spcPts val="0"/>
              </a:spcAft>
              <a:buClrTx/>
              <a:buSzTx/>
              <a:buFont typeface="+mj-lt"/>
              <a:buAutoNum type="arabicPeriod"/>
              <a:tabLst/>
              <a:defRPr/>
            </a:pPr>
            <a:r>
              <a:rPr kumimoji="0" lang="el-GR" sz="2800" b="0" i="0" u="none" strike="noStrike" kern="1200" cap="none" spc="0" normalizeH="0" baseline="0" noProof="0" dirty="0">
                <a:ln>
                  <a:noFill/>
                </a:ln>
                <a:solidFill>
                  <a:prstClr val="white"/>
                </a:solidFill>
                <a:effectLst/>
                <a:uLnTx/>
                <a:uFillTx/>
                <a:latin typeface="Calibri" panose="020F0502020204030204"/>
              </a:rPr>
              <a:t>…</a:t>
            </a:r>
          </a:p>
          <a:p>
            <a:pPr marL="720725" marR="0" lvl="0" indent="-454025" algn="l" defTabSz="914400" rtl="0" eaLnBrk="1" fontAlgn="auto" latinLnBrk="0" hangingPunct="1">
              <a:lnSpc>
                <a:spcPct val="100000"/>
              </a:lnSpc>
              <a:spcBef>
                <a:spcPts val="0"/>
              </a:spcBef>
              <a:spcAft>
                <a:spcPts val="0"/>
              </a:spcAft>
              <a:buClrTx/>
              <a:buSzTx/>
              <a:buFont typeface="+mj-lt"/>
              <a:buAutoNum type="arabicPeriod"/>
              <a:tabLst/>
              <a:defRPr/>
            </a:pPr>
            <a:r>
              <a:rPr kumimoji="0" lang="el-GR" sz="2800" b="0" i="0" u="none" strike="noStrike" kern="1200" cap="none" spc="0" normalizeH="0" baseline="0" noProof="0" dirty="0">
                <a:ln>
                  <a:noFill/>
                </a:ln>
                <a:solidFill>
                  <a:prstClr val="white"/>
                </a:solidFill>
                <a:effectLst/>
                <a:uLnTx/>
                <a:uFillTx/>
                <a:latin typeface="Calibri" panose="020F0502020204030204"/>
              </a:rPr>
              <a:t>…</a:t>
            </a:r>
          </a:p>
          <a:p>
            <a:pPr marL="720725" marR="0" lvl="0" indent="-454025" algn="l" defTabSz="914400" rtl="0" eaLnBrk="1" fontAlgn="auto" latinLnBrk="0" hangingPunct="1">
              <a:lnSpc>
                <a:spcPct val="100000"/>
              </a:lnSpc>
              <a:spcBef>
                <a:spcPts val="0"/>
              </a:spcBef>
              <a:spcAft>
                <a:spcPts val="0"/>
              </a:spcAft>
              <a:buClrTx/>
              <a:buSzTx/>
              <a:buFont typeface="+mj-lt"/>
              <a:buAutoNum type="arabicPeriod"/>
              <a:tabLst/>
              <a:defRPr/>
            </a:pPr>
            <a:r>
              <a:rPr kumimoji="0" lang="el-GR" sz="2800" b="0" i="0" u="none" strike="noStrike" kern="1200" cap="none" spc="0" normalizeH="0" baseline="0" noProof="0" dirty="0">
                <a:ln>
                  <a:noFill/>
                </a:ln>
                <a:solidFill>
                  <a:prstClr val="white"/>
                </a:solidFill>
                <a:effectLst/>
                <a:uLnTx/>
                <a:uFillTx/>
                <a:latin typeface="Calibri" panose="020F0502020204030204"/>
              </a:rPr>
              <a:t>…</a:t>
            </a:r>
          </a:p>
          <a:p>
            <a:pPr marL="720725" marR="0" lvl="0" indent="-454025" algn="l" defTabSz="914400" rtl="0" eaLnBrk="1" fontAlgn="auto" latinLnBrk="0" hangingPunct="1">
              <a:lnSpc>
                <a:spcPct val="100000"/>
              </a:lnSpc>
              <a:spcBef>
                <a:spcPts val="0"/>
              </a:spcBef>
              <a:spcAft>
                <a:spcPts val="0"/>
              </a:spcAft>
              <a:buClrTx/>
              <a:buSzTx/>
              <a:buFont typeface="+mj-lt"/>
              <a:buAutoNum type="arabicPeriod"/>
              <a:tabLst/>
              <a:defRPr/>
            </a:pPr>
            <a:r>
              <a:rPr kumimoji="0" lang="el-GR" sz="2800" b="0" i="0" u="none" strike="noStrike" kern="1200" cap="none" spc="0" normalizeH="0" baseline="0" noProof="0" dirty="0">
                <a:ln>
                  <a:noFill/>
                </a:ln>
                <a:solidFill>
                  <a:prstClr val="white"/>
                </a:solidFill>
                <a:effectLst/>
                <a:uLnTx/>
                <a:uFillTx/>
                <a:latin typeface="Calibri" panose="020F0502020204030204"/>
              </a:rPr>
              <a:t>…</a:t>
            </a:r>
          </a:p>
          <a:p>
            <a:pPr marL="720725" marR="0" lvl="0" indent="-454025" algn="l" defTabSz="914400" rtl="0" eaLnBrk="1" fontAlgn="auto" latinLnBrk="0" hangingPunct="1">
              <a:lnSpc>
                <a:spcPct val="100000"/>
              </a:lnSpc>
              <a:spcBef>
                <a:spcPts val="0"/>
              </a:spcBef>
              <a:spcAft>
                <a:spcPts val="0"/>
              </a:spcAft>
              <a:buClrTx/>
              <a:buSzTx/>
              <a:buFont typeface="+mj-lt"/>
              <a:buAutoNum type="arabicPeriod"/>
              <a:tabLst/>
              <a:defRPr/>
            </a:pPr>
            <a:r>
              <a:rPr kumimoji="0" lang="el-GR" sz="2800" b="0" i="0" u="none" strike="noStrike" kern="1200" cap="none" spc="0" normalizeH="0" baseline="0" noProof="0" dirty="0">
                <a:ln>
                  <a:noFill/>
                </a:ln>
                <a:solidFill>
                  <a:prstClr val="white"/>
                </a:solidFill>
                <a:effectLst/>
                <a:uLnTx/>
                <a:uFillTx/>
                <a:latin typeface="Calibri" panose="020F0502020204030204"/>
              </a:rPr>
              <a:t>…</a:t>
            </a:r>
          </a:p>
          <a:p>
            <a:pPr marL="720725" marR="0" lvl="0" indent="-454025" algn="l" defTabSz="914400" rtl="0" eaLnBrk="1" fontAlgn="auto" latinLnBrk="0" hangingPunct="1">
              <a:lnSpc>
                <a:spcPct val="100000"/>
              </a:lnSpc>
              <a:spcBef>
                <a:spcPts val="0"/>
              </a:spcBef>
              <a:spcAft>
                <a:spcPts val="0"/>
              </a:spcAft>
              <a:buClrTx/>
              <a:buSzTx/>
              <a:buFont typeface="+mj-lt"/>
              <a:buAutoNum type="arabicPeriod"/>
              <a:tabLst/>
              <a:defRPr/>
            </a:pPr>
            <a:r>
              <a:rPr kumimoji="0" lang="el-GR" sz="2800" b="0" i="0" u="none" strike="noStrike" kern="1200" cap="none" spc="0" normalizeH="0" baseline="0" noProof="0" dirty="0">
                <a:ln>
                  <a:noFill/>
                </a:ln>
                <a:solidFill>
                  <a:prstClr val="white"/>
                </a:solidFill>
                <a:effectLst/>
                <a:uLnTx/>
                <a:uFillTx/>
                <a:latin typeface="Calibri" panose="020F0502020204030204"/>
              </a:rPr>
              <a:t>…</a:t>
            </a:r>
            <a:endParaRPr kumimoji="0" lang="el-GR"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F969AC14-A007-44AA-8298-D91D0D00FD74}"/>
              </a:ext>
            </a:extLst>
          </p:cNvPr>
          <p:cNvSpPr txBox="1"/>
          <p:nvPr/>
        </p:nvSpPr>
        <p:spPr>
          <a:xfrm>
            <a:off x="1049823" y="2194344"/>
            <a:ext cx="2485349" cy="224676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2800" dirty="0">
                <a:solidFill>
                  <a:prstClr val="white"/>
                </a:solidFill>
                <a:latin typeface="Calibri" panose="020F0502020204030204"/>
              </a:rPr>
              <a:t>Πώς</a:t>
            </a:r>
            <a:r>
              <a:rPr kumimoji="0" lang="el-GR" sz="2800" b="0" i="0" u="none" strike="noStrike" kern="1200" cap="none" spc="0" normalizeH="0" baseline="0" noProof="0" dirty="0">
                <a:ln>
                  <a:noFill/>
                </a:ln>
                <a:solidFill>
                  <a:prstClr val="white"/>
                </a:solidFill>
                <a:effectLst/>
                <a:uLnTx/>
                <a:uFillTx/>
                <a:latin typeface="Calibri" panose="020F0502020204030204"/>
                <a:ea typeface="+mn-ea"/>
                <a:cs typeface="+mn-cs"/>
              </a:rPr>
              <a:t> βρίσκω </a:t>
            </a:r>
            <a:r>
              <a:rPr kumimoji="0" lang="el-GR" sz="2800" b="1" i="0" u="none" strike="noStrike" kern="1200" cap="none" spc="0" normalizeH="0" baseline="0" noProof="0" dirty="0">
                <a:ln>
                  <a:noFill/>
                </a:ln>
                <a:solidFill>
                  <a:prstClr val="white"/>
                </a:solidFill>
                <a:effectLst/>
                <a:uLnTx/>
                <a:uFillTx/>
                <a:latin typeface="Calibri" panose="020F0502020204030204"/>
                <a:ea typeface="+mn-ea"/>
                <a:cs typeface="+mn-cs"/>
              </a:rPr>
              <a:t>αξιόπιστες και έγκυρες</a:t>
            </a:r>
            <a:r>
              <a:rPr kumimoji="0" lang="el-GR" sz="2800" b="0" i="0" u="none" strike="noStrike" kern="1200" cap="none" spc="0" normalizeH="0" baseline="0" noProof="0" dirty="0">
                <a:ln>
                  <a:noFill/>
                </a:ln>
                <a:solidFill>
                  <a:prstClr val="white"/>
                </a:solidFill>
                <a:effectLst/>
                <a:uLnTx/>
                <a:uFillTx/>
                <a:latin typeface="Calibri" panose="020F0502020204030204"/>
                <a:ea typeface="+mn-ea"/>
                <a:cs typeface="+mn-cs"/>
              </a:rPr>
              <a:t> πληροφορίες στο Διαδίκτυο;</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6" name="Straight Connector 15"/>
          <p:cNvCxnSpPr/>
          <p:nvPr/>
        </p:nvCxnSpPr>
        <p:spPr>
          <a:xfrm flipV="1">
            <a:off x="0" y="6205643"/>
            <a:ext cx="12192000" cy="55817"/>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5E87156B-5FE0-6795-27B3-2BDF8F996B09}"/>
              </a:ext>
            </a:extLst>
          </p:cNvPr>
          <p:cNvGrpSpPr/>
          <p:nvPr/>
        </p:nvGrpSpPr>
        <p:grpSpPr>
          <a:xfrm>
            <a:off x="131965" y="6219825"/>
            <a:ext cx="11989695" cy="638175"/>
            <a:chOff x="202305" y="6219825"/>
            <a:chExt cx="11989695" cy="638175"/>
          </a:xfrm>
        </p:grpSpPr>
        <p:sp>
          <p:nvSpPr>
            <p:cNvPr id="4" name="Rectangle 3">
              <a:extLst>
                <a:ext uri="{FF2B5EF4-FFF2-40B4-BE49-F238E27FC236}">
                  <a16:creationId xmlns:a16="http://schemas.microsoft.com/office/drawing/2014/main" id="{2FF15EB3-7F81-7C84-CF99-CF9C9222DBF9}"/>
                </a:ext>
              </a:extLst>
            </p:cNvPr>
            <p:cNvSpPr/>
            <p:nvPr/>
          </p:nvSpPr>
          <p:spPr>
            <a:xfrm>
              <a:off x="9115425" y="6219825"/>
              <a:ext cx="3076575" cy="638175"/>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r">
                <a:spcAft>
                  <a:spcPts val="0"/>
                </a:spcAft>
                <a:tabLst>
                  <a:tab pos="2743200" algn="ctr"/>
                  <a:tab pos="5486400" algn="r"/>
                </a:tabLst>
              </a:pPr>
              <a:r>
                <a:rPr lang="el-GR" sz="1000" b="1" dirty="0">
                  <a:solidFill>
                    <a:srgbClr val="000000"/>
                  </a:solidFill>
                  <a:effectLst/>
                  <a:latin typeface="Arial" panose="020B0604020202020204" pitchFamily="34" charset="0"/>
                  <a:ea typeface="Arial" panose="020B0604020202020204" pitchFamily="34" charset="0"/>
                </a:rPr>
                <a:t> </a:t>
              </a:r>
              <a:endParaRPr lang="en-US" sz="1100" dirty="0">
                <a:effectLst/>
                <a:latin typeface="Arial" panose="020B0604020202020204" pitchFamily="34" charset="0"/>
                <a:ea typeface="Arial" panose="020B0604020202020204" pitchFamily="34" charset="0"/>
              </a:endParaRPr>
            </a:p>
            <a:p>
              <a:pPr algn="r">
                <a:spcAft>
                  <a:spcPts val="0"/>
                </a:spcAft>
                <a:tabLst>
                  <a:tab pos="2743200" algn="ctr"/>
                  <a:tab pos="5486400" algn="r"/>
                </a:tabLst>
              </a:pPr>
              <a:r>
                <a:rPr lang="el-GR" sz="1400" b="1" dirty="0">
                  <a:solidFill>
                    <a:srgbClr val="000000"/>
                  </a:solidFill>
                  <a:effectLst/>
                  <a:latin typeface="Calibri" panose="020F0502020204030204" pitchFamily="34" charset="0"/>
                  <a:ea typeface="Arial" panose="020B0604020202020204" pitchFamily="34" charset="0"/>
                </a:rPr>
                <a:t>Τομέας Εκπαιδευτικής Τεχνολογίας</a:t>
              </a:r>
              <a:endParaRPr lang="en-US" sz="1400" dirty="0">
                <a:effectLst/>
                <a:latin typeface="Arial" panose="020B0604020202020204" pitchFamily="34" charset="0"/>
                <a:ea typeface="Arial" panose="020B0604020202020204" pitchFamily="34" charset="0"/>
              </a:endParaRPr>
            </a:p>
            <a:p>
              <a:pPr algn="r">
                <a:spcAft>
                  <a:spcPts val="0"/>
                </a:spcAft>
                <a:tabLst>
                  <a:tab pos="2743200" algn="ctr"/>
                  <a:tab pos="5486400" algn="r"/>
                </a:tabLst>
              </a:pPr>
              <a:r>
                <a:rPr lang="el-GR" sz="1400" b="1" dirty="0">
                  <a:solidFill>
                    <a:srgbClr val="000000"/>
                  </a:solidFill>
                  <a:effectLst/>
                  <a:latin typeface="Calibri" panose="020F0502020204030204" pitchFamily="34" charset="0"/>
                  <a:ea typeface="Arial" panose="020B0604020202020204" pitchFamily="34" charset="0"/>
                </a:rPr>
                <a:t>Παιδαγωγικό Ινστιτούτο Κύπρου</a:t>
              </a:r>
              <a:r>
                <a:rPr lang="el-GR"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effectLst/>
                <a:latin typeface="Arial" panose="020B0604020202020204" pitchFamily="34" charset="0"/>
                <a:ea typeface="Arial" panose="020B0604020202020204" pitchFamily="34" charset="0"/>
              </a:endParaRPr>
            </a:p>
            <a:p>
              <a:pPr algn="r">
                <a:lnSpc>
                  <a:spcPct val="115000"/>
                </a:lnSpc>
                <a:spcAft>
                  <a:spcPts val="0"/>
                </a:spcAft>
              </a:pPr>
              <a:r>
                <a:rPr lang="el-GR" sz="1100" b="1" dirty="0">
                  <a:solidFill>
                    <a:srgbClr val="000000"/>
                  </a:solidFill>
                  <a:effectLst/>
                  <a:latin typeface="Arial" panose="020B0604020202020204" pitchFamily="34" charset="0"/>
                  <a:ea typeface="Arial" panose="020B0604020202020204" pitchFamily="34" charset="0"/>
                </a:rPr>
                <a:t> </a:t>
              </a:r>
              <a:endParaRPr lang="en-US" sz="1100" dirty="0">
                <a:effectLst/>
                <a:latin typeface="Arial" panose="020B0604020202020204" pitchFamily="34" charset="0"/>
                <a:ea typeface="Arial" panose="020B0604020202020204" pitchFamily="34" charset="0"/>
              </a:endParaRPr>
            </a:p>
          </p:txBody>
        </p:sp>
        <p:grpSp>
          <p:nvGrpSpPr>
            <p:cNvPr id="5" name="Group 4">
              <a:extLst>
                <a:ext uri="{FF2B5EF4-FFF2-40B4-BE49-F238E27FC236}">
                  <a16:creationId xmlns:a16="http://schemas.microsoft.com/office/drawing/2014/main" id="{748A4769-6913-BFDA-717B-C5EB734CCEB2}"/>
                </a:ext>
              </a:extLst>
            </p:cNvPr>
            <p:cNvGrpSpPr/>
            <p:nvPr/>
          </p:nvGrpSpPr>
          <p:grpSpPr>
            <a:xfrm>
              <a:off x="202305" y="6332269"/>
              <a:ext cx="1093402" cy="498190"/>
              <a:chOff x="202305" y="6332269"/>
              <a:chExt cx="1093402" cy="498190"/>
            </a:xfrm>
          </p:grpSpPr>
          <p:pic>
            <p:nvPicPr>
              <p:cNvPr id="6" name="Picture 5">
                <a:extLst>
                  <a:ext uri="{FF2B5EF4-FFF2-40B4-BE49-F238E27FC236}">
                    <a16:creationId xmlns:a16="http://schemas.microsoft.com/office/drawing/2014/main" id="{B4EC6577-0C43-B844-05F3-C637FF08F3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707" y="6332269"/>
                <a:ext cx="640000" cy="498190"/>
              </a:xfrm>
              <a:prstGeom prst="rect">
                <a:avLst/>
              </a:prstGeom>
            </p:spPr>
          </p:pic>
          <p:pic>
            <p:nvPicPr>
              <p:cNvPr id="7" name="Picture 6" descr="A logo of an owl&#10;&#10;Description automatically generated">
                <a:extLst>
                  <a:ext uri="{FF2B5EF4-FFF2-40B4-BE49-F238E27FC236}">
                    <a16:creationId xmlns:a16="http://schemas.microsoft.com/office/drawing/2014/main" id="{3C35A684-DB86-57FB-51B5-1A03ED68BB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2305" y="6355033"/>
                <a:ext cx="456898" cy="452663"/>
              </a:xfrm>
              <a:prstGeom prst="rect">
                <a:avLst/>
              </a:prstGeom>
            </p:spPr>
          </p:pic>
        </p:grpSp>
      </p:grpSp>
    </p:spTree>
    <p:extLst>
      <p:ext uri="{BB962C8B-B14F-4D97-AF65-F5344CB8AC3E}">
        <p14:creationId xmlns:p14="http://schemas.microsoft.com/office/powerpoint/2010/main" val="402839248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841" y="71032"/>
            <a:ext cx="11696572" cy="5981076"/>
          </a:xfrm>
          <a:prstGeom prst="rect">
            <a:avLst/>
          </a:prstGeom>
          <a:solidFill>
            <a:srgbClr val="F2A40D"/>
          </a:solidFill>
          <a:ln>
            <a:solidFill>
              <a:srgbClr val="5ABA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FD2209B-6536-4B8E-9001-DFADE0442B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2690" y="685914"/>
            <a:ext cx="8906619" cy="5426440"/>
          </a:xfrm>
          <a:prstGeom prst="rect">
            <a:avLst/>
          </a:prstGeom>
        </p:spPr>
      </p:pic>
      <p:cxnSp>
        <p:nvCxnSpPr>
          <p:cNvPr id="11" name="Straight Connector 10"/>
          <p:cNvCxnSpPr/>
          <p:nvPr/>
        </p:nvCxnSpPr>
        <p:spPr>
          <a:xfrm flipV="1">
            <a:off x="0" y="6205643"/>
            <a:ext cx="12192000" cy="55817"/>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BEE14690-614C-F3F7-90AF-D5E7ADD41245}"/>
              </a:ext>
            </a:extLst>
          </p:cNvPr>
          <p:cNvGrpSpPr/>
          <p:nvPr/>
        </p:nvGrpSpPr>
        <p:grpSpPr>
          <a:xfrm>
            <a:off x="131965" y="6219825"/>
            <a:ext cx="11989695" cy="638175"/>
            <a:chOff x="202305" y="6219825"/>
            <a:chExt cx="11989695" cy="638175"/>
          </a:xfrm>
        </p:grpSpPr>
        <p:sp>
          <p:nvSpPr>
            <p:cNvPr id="4" name="Rectangle 3">
              <a:extLst>
                <a:ext uri="{FF2B5EF4-FFF2-40B4-BE49-F238E27FC236}">
                  <a16:creationId xmlns:a16="http://schemas.microsoft.com/office/drawing/2014/main" id="{7A41934E-EA4D-2C60-0563-E19AC24F9B4E}"/>
                </a:ext>
              </a:extLst>
            </p:cNvPr>
            <p:cNvSpPr/>
            <p:nvPr/>
          </p:nvSpPr>
          <p:spPr>
            <a:xfrm>
              <a:off x="9115425" y="6219825"/>
              <a:ext cx="3076575" cy="638175"/>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r">
                <a:spcAft>
                  <a:spcPts val="0"/>
                </a:spcAft>
                <a:tabLst>
                  <a:tab pos="2743200" algn="ctr"/>
                  <a:tab pos="5486400" algn="r"/>
                </a:tabLst>
              </a:pPr>
              <a:r>
                <a:rPr lang="el-GR" sz="1000" b="1" dirty="0">
                  <a:solidFill>
                    <a:srgbClr val="000000"/>
                  </a:solidFill>
                  <a:effectLst/>
                  <a:latin typeface="Arial" panose="020B0604020202020204" pitchFamily="34" charset="0"/>
                  <a:ea typeface="Arial" panose="020B0604020202020204" pitchFamily="34" charset="0"/>
                </a:rPr>
                <a:t> </a:t>
              </a:r>
              <a:endParaRPr lang="en-US" sz="1100" dirty="0">
                <a:effectLst/>
                <a:latin typeface="Arial" panose="020B0604020202020204" pitchFamily="34" charset="0"/>
                <a:ea typeface="Arial" panose="020B0604020202020204" pitchFamily="34" charset="0"/>
              </a:endParaRPr>
            </a:p>
            <a:p>
              <a:pPr algn="r">
                <a:spcAft>
                  <a:spcPts val="0"/>
                </a:spcAft>
                <a:tabLst>
                  <a:tab pos="2743200" algn="ctr"/>
                  <a:tab pos="5486400" algn="r"/>
                </a:tabLst>
              </a:pPr>
              <a:r>
                <a:rPr lang="el-GR" sz="1400" b="1" dirty="0">
                  <a:solidFill>
                    <a:srgbClr val="000000"/>
                  </a:solidFill>
                  <a:effectLst/>
                  <a:latin typeface="Calibri" panose="020F0502020204030204" pitchFamily="34" charset="0"/>
                  <a:ea typeface="Arial" panose="020B0604020202020204" pitchFamily="34" charset="0"/>
                </a:rPr>
                <a:t>Τομέας Εκπαιδευτικής Τεχνολογίας</a:t>
              </a:r>
              <a:endParaRPr lang="en-US" sz="1400" dirty="0">
                <a:effectLst/>
                <a:latin typeface="Arial" panose="020B0604020202020204" pitchFamily="34" charset="0"/>
                <a:ea typeface="Arial" panose="020B0604020202020204" pitchFamily="34" charset="0"/>
              </a:endParaRPr>
            </a:p>
            <a:p>
              <a:pPr algn="r">
                <a:spcAft>
                  <a:spcPts val="0"/>
                </a:spcAft>
                <a:tabLst>
                  <a:tab pos="2743200" algn="ctr"/>
                  <a:tab pos="5486400" algn="r"/>
                </a:tabLst>
              </a:pPr>
              <a:r>
                <a:rPr lang="el-GR" sz="1400" b="1" dirty="0">
                  <a:solidFill>
                    <a:srgbClr val="000000"/>
                  </a:solidFill>
                  <a:effectLst/>
                  <a:latin typeface="Calibri" panose="020F0502020204030204" pitchFamily="34" charset="0"/>
                  <a:ea typeface="Arial" panose="020B0604020202020204" pitchFamily="34" charset="0"/>
                </a:rPr>
                <a:t>Παιδαγωγικό Ινστιτούτο Κύπρου</a:t>
              </a:r>
              <a:r>
                <a:rPr lang="el-GR"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effectLst/>
                <a:latin typeface="Arial" panose="020B0604020202020204" pitchFamily="34" charset="0"/>
                <a:ea typeface="Arial" panose="020B0604020202020204" pitchFamily="34" charset="0"/>
              </a:endParaRPr>
            </a:p>
            <a:p>
              <a:pPr algn="r">
                <a:lnSpc>
                  <a:spcPct val="115000"/>
                </a:lnSpc>
                <a:spcAft>
                  <a:spcPts val="0"/>
                </a:spcAft>
              </a:pPr>
              <a:r>
                <a:rPr lang="el-GR" sz="1100" b="1" dirty="0">
                  <a:solidFill>
                    <a:srgbClr val="000000"/>
                  </a:solidFill>
                  <a:effectLst/>
                  <a:latin typeface="Arial" panose="020B0604020202020204" pitchFamily="34" charset="0"/>
                  <a:ea typeface="Arial" panose="020B0604020202020204" pitchFamily="34" charset="0"/>
                </a:rPr>
                <a:t> </a:t>
              </a:r>
              <a:endParaRPr lang="en-US" sz="1100" dirty="0">
                <a:effectLst/>
                <a:latin typeface="Arial" panose="020B0604020202020204" pitchFamily="34" charset="0"/>
                <a:ea typeface="Arial" panose="020B0604020202020204" pitchFamily="34" charset="0"/>
              </a:endParaRPr>
            </a:p>
          </p:txBody>
        </p:sp>
        <p:grpSp>
          <p:nvGrpSpPr>
            <p:cNvPr id="5" name="Group 4">
              <a:extLst>
                <a:ext uri="{FF2B5EF4-FFF2-40B4-BE49-F238E27FC236}">
                  <a16:creationId xmlns:a16="http://schemas.microsoft.com/office/drawing/2014/main" id="{CA8B19DF-9E84-25A6-4F43-B08971B06AD8}"/>
                </a:ext>
              </a:extLst>
            </p:cNvPr>
            <p:cNvGrpSpPr/>
            <p:nvPr/>
          </p:nvGrpSpPr>
          <p:grpSpPr>
            <a:xfrm>
              <a:off x="202305" y="6332269"/>
              <a:ext cx="1093402" cy="498190"/>
              <a:chOff x="202305" y="6332269"/>
              <a:chExt cx="1093402" cy="498190"/>
            </a:xfrm>
          </p:grpSpPr>
          <p:pic>
            <p:nvPicPr>
              <p:cNvPr id="7" name="Picture 6">
                <a:extLst>
                  <a:ext uri="{FF2B5EF4-FFF2-40B4-BE49-F238E27FC236}">
                    <a16:creationId xmlns:a16="http://schemas.microsoft.com/office/drawing/2014/main" id="{021A5CF9-3F79-5DD2-171E-DEF850316E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707" y="6332269"/>
                <a:ext cx="640000" cy="498190"/>
              </a:xfrm>
              <a:prstGeom prst="rect">
                <a:avLst/>
              </a:prstGeom>
            </p:spPr>
          </p:pic>
          <p:pic>
            <p:nvPicPr>
              <p:cNvPr id="12" name="Picture 11" descr="A logo of an owl&#10;&#10;Description automatically generated">
                <a:extLst>
                  <a:ext uri="{FF2B5EF4-FFF2-40B4-BE49-F238E27FC236}">
                    <a16:creationId xmlns:a16="http://schemas.microsoft.com/office/drawing/2014/main" id="{1A08252B-DB4A-B47E-A4A4-DCA58491EC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2305" y="6355033"/>
                <a:ext cx="456898" cy="452663"/>
              </a:xfrm>
              <a:prstGeom prst="rect">
                <a:avLst/>
              </a:prstGeom>
            </p:spPr>
          </p:pic>
        </p:grpSp>
      </p:grpSp>
    </p:spTree>
    <p:extLst>
      <p:ext uri="{BB962C8B-B14F-4D97-AF65-F5344CB8AC3E}">
        <p14:creationId xmlns:p14="http://schemas.microsoft.com/office/powerpoint/2010/main" val="67501836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A7DADE-297D-46AE-8104-662CFDB26148}"/>
              </a:ext>
            </a:extLst>
          </p:cNvPr>
          <p:cNvPicPr/>
          <p:nvPr/>
        </p:nvPicPr>
        <p:blipFill>
          <a:blip r:embed="rId3">
            <a:extLst>
              <a:ext uri="{28A0092B-C50C-407E-A947-70E740481C1C}">
                <a14:useLocalDpi xmlns:a14="http://schemas.microsoft.com/office/drawing/2010/main" val="0"/>
              </a:ext>
            </a:extLst>
          </a:blip>
          <a:stretch>
            <a:fillRect/>
          </a:stretch>
        </p:blipFill>
        <p:spPr>
          <a:xfrm>
            <a:off x="167019" y="247486"/>
            <a:ext cx="5036946" cy="5569420"/>
          </a:xfrm>
          <a:prstGeom prst="rect">
            <a:avLst/>
          </a:prstGeom>
        </p:spPr>
      </p:pic>
      <p:sp>
        <p:nvSpPr>
          <p:cNvPr id="5" name="Rectangle 4">
            <a:extLst>
              <a:ext uri="{FF2B5EF4-FFF2-40B4-BE49-F238E27FC236}">
                <a16:creationId xmlns:a16="http://schemas.microsoft.com/office/drawing/2014/main" id="{3584697F-39BB-4BD4-ACEF-3068D776E891}"/>
              </a:ext>
            </a:extLst>
          </p:cNvPr>
          <p:cNvSpPr/>
          <p:nvPr/>
        </p:nvSpPr>
        <p:spPr>
          <a:xfrm>
            <a:off x="777040" y="5903659"/>
            <a:ext cx="3220753" cy="275588"/>
          </a:xfrm>
          <a:prstGeom prst="rect">
            <a:avLst/>
          </a:prstGeom>
        </p:spPr>
        <p:txBody>
          <a:bodyPr wrap="none">
            <a:spAutoFit/>
          </a:bodyPr>
          <a:lstStyle/>
          <a:p>
            <a:pPr>
              <a:lnSpc>
                <a:spcPct val="115000"/>
              </a:lnSpc>
              <a:spcBef>
                <a:spcPts val="800"/>
              </a:spcBef>
            </a:pPr>
            <a:r>
              <a:rPr lang="el-GR" sz="11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4"/>
              </a:rPr>
              <a:t>http://www.epikairo.com/tag/asteroidis-2016-nf23/</a:t>
            </a:r>
            <a:r>
              <a:rPr lang="el-GR" sz="1100" u="sng" dirty="0">
                <a:solidFill>
                  <a:srgbClr val="0000FF"/>
                </a:solidFill>
                <a:latin typeface="Calibri" panose="020F0502020204030204" pitchFamily="34" charset="0"/>
                <a:ea typeface="Calibri" panose="020F0502020204030204" pitchFamily="34" charset="0"/>
                <a:cs typeface="Times New Roman" panose="02020603050405020304" pitchFamily="18" charset="0"/>
              </a:rPr>
              <a:t> </a:t>
            </a:r>
            <a:endParaRPr lang="en-CY"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E250EBE2-74C0-4727-952C-C55A698BD1AE}"/>
              </a:ext>
            </a:extLst>
          </p:cNvPr>
          <p:cNvSpPr/>
          <p:nvPr/>
        </p:nvSpPr>
        <p:spPr>
          <a:xfrm>
            <a:off x="5475382" y="3875796"/>
            <a:ext cx="6446362" cy="2478371"/>
          </a:xfrm>
          <a:prstGeom prst="rect">
            <a:avLst/>
          </a:prstGeom>
        </p:spPr>
        <p:txBody>
          <a:bodyPr wrap="square">
            <a:spAutoFit/>
          </a:bodyPr>
          <a:lstStyle/>
          <a:p>
            <a:pPr>
              <a:lnSpc>
                <a:spcPct val="115000"/>
              </a:lnSpc>
              <a:spcBef>
                <a:spcPts val="800"/>
              </a:spcBef>
            </a:pPr>
            <a:r>
              <a:rPr lang="el-GR" dirty="0">
                <a:latin typeface="Calibri" panose="020F0502020204030204" pitchFamily="34" charset="0"/>
                <a:ea typeface="Calibri" panose="020F0502020204030204" pitchFamily="34" charset="0"/>
                <a:cs typeface="Times New Roman" panose="02020603050405020304" pitchFamily="18" charset="0"/>
              </a:rPr>
              <a:t>Όπως ανακοίνωσε η </a:t>
            </a:r>
            <a:r>
              <a:rPr lang="en-US" dirty="0">
                <a:latin typeface="Calibri" panose="020F0502020204030204" pitchFamily="34" charset="0"/>
                <a:ea typeface="Calibri" panose="020F0502020204030204" pitchFamily="34" charset="0"/>
                <a:cs typeface="Times New Roman" panose="02020603050405020304" pitchFamily="18" charset="0"/>
              </a:rPr>
              <a:t>NASA</a:t>
            </a:r>
            <a:r>
              <a:rPr lang="el-GR" dirty="0">
                <a:latin typeface="Calibri" panose="020F0502020204030204" pitchFamily="34" charset="0"/>
                <a:ea typeface="Calibri" panose="020F0502020204030204" pitchFamily="34" charset="0"/>
                <a:cs typeface="Times New Roman" panose="02020603050405020304" pitchFamily="18" charset="0"/>
              </a:rPr>
              <a:t>, ο αστεροειδής 2016 </a:t>
            </a:r>
            <a:r>
              <a:rPr lang="en-US" dirty="0">
                <a:latin typeface="Calibri" panose="020F0502020204030204" pitchFamily="34" charset="0"/>
                <a:ea typeface="Calibri" panose="020F0502020204030204" pitchFamily="34" charset="0"/>
                <a:cs typeface="Times New Roman" panose="02020603050405020304" pitchFamily="18" charset="0"/>
              </a:rPr>
              <a:t>NF</a:t>
            </a:r>
            <a:r>
              <a:rPr lang="el-GR" dirty="0">
                <a:latin typeface="Calibri" panose="020F0502020204030204" pitchFamily="34" charset="0"/>
                <a:ea typeface="Calibri" panose="020F0502020204030204" pitchFamily="34" charset="0"/>
                <a:cs typeface="Times New Roman" panose="02020603050405020304" pitchFamily="18" charset="0"/>
              </a:rPr>
              <a:t>23, διαμέτρου 160 μέτρων, αναμένεται να περάσει σε </a:t>
            </a:r>
            <a:r>
              <a:rPr lang="el-GR" sz="2000" b="1" dirty="0">
                <a:latin typeface="Calibri" panose="020F0502020204030204" pitchFamily="34" charset="0"/>
                <a:ea typeface="Calibri" panose="020F0502020204030204" pitchFamily="34" charset="0"/>
                <a:cs typeface="Times New Roman" panose="02020603050405020304" pitchFamily="18" charset="0"/>
              </a:rPr>
              <a:t>επικίνδυνα κοντινή απόσταση</a:t>
            </a:r>
            <a:r>
              <a:rPr lang="el-GR" dirty="0">
                <a:latin typeface="Calibri" panose="020F0502020204030204" pitchFamily="34" charset="0"/>
                <a:ea typeface="Calibri" panose="020F0502020204030204" pitchFamily="34" charset="0"/>
                <a:cs typeface="Times New Roman" panose="02020603050405020304" pitchFamily="18" charset="0"/>
              </a:rPr>
              <a:t> από τον πλανήτη μας, </a:t>
            </a:r>
            <a:r>
              <a:rPr lang="el-GR" sz="2000" b="1" dirty="0">
                <a:latin typeface="Calibri" panose="020F0502020204030204" pitchFamily="34" charset="0"/>
                <a:ea typeface="Calibri" panose="020F0502020204030204" pitchFamily="34" charset="0"/>
                <a:cs typeface="Times New Roman" panose="02020603050405020304" pitchFamily="18" charset="0"/>
              </a:rPr>
              <a:t>γεγονός που δεν αποκλείει κανένα ενδεχόμενο</a:t>
            </a:r>
            <a:r>
              <a:rPr lang="el-GR" dirty="0">
                <a:latin typeface="Calibri" panose="020F0502020204030204" pitchFamily="34" charset="0"/>
                <a:ea typeface="Calibri" panose="020F0502020204030204" pitchFamily="34" charset="0"/>
                <a:cs typeface="Times New Roman" panose="02020603050405020304" pitchFamily="18" charset="0"/>
              </a:rPr>
              <a:t>. Όπως ενημέρωσε στην </a:t>
            </a:r>
            <a:r>
              <a:rPr lang="el-GR" b="1" dirty="0">
                <a:latin typeface="Calibri" panose="020F0502020204030204" pitchFamily="34" charset="0"/>
                <a:ea typeface="Calibri" panose="020F0502020204030204" pitchFamily="34" charset="0"/>
                <a:cs typeface="Times New Roman" panose="02020603050405020304" pitchFamily="18" charset="0"/>
              </a:rPr>
              <a:t>προειδοποίησή της η </a:t>
            </a:r>
            <a:r>
              <a:rPr lang="en-US" b="1" dirty="0">
                <a:latin typeface="Calibri" panose="020F0502020204030204" pitchFamily="34" charset="0"/>
                <a:ea typeface="Calibri" panose="020F0502020204030204" pitchFamily="34" charset="0"/>
                <a:cs typeface="Times New Roman" panose="02020603050405020304" pitchFamily="18" charset="0"/>
              </a:rPr>
              <a:t>NASA</a:t>
            </a:r>
            <a:r>
              <a:rPr lang="el-GR" dirty="0">
                <a:latin typeface="Calibri" panose="020F0502020204030204" pitchFamily="34" charset="0"/>
                <a:ea typeface="Calibri" panose="020F0502020204030204" pitchFamily="34" charset="0"/>
                <a:cs typeface="Times New Roman" panose="02020603050405020304" pitchFamily="18" charset="0"/>
              </a:rPr>
              <a:t>, ο μεγάλος αστεροειδής κινείται με ταχύτητα περίπου 20.000 μιλίων την ώρα, γεγονός που τον καθιστά </a:t>
            </a:r>
            <a:r>
              <a:rPr lang="el-GR" sz="2000" b="1" dirty="0">
                <a:latin typeface="Calibri" panose="020F0502020204030204" pitchFamily="34" charset="0"/>
                <a:ea typeface="Calibri" panose="020F0502020204030204" pitchFamily="34" charset="0"/>
                <a:cs typeface="Times New Roman" panose="02020603050405020304" pitchFamily="18" charset="0"/>
              </a:rPr>
              <a:t>εξαιρετικά επικίνδυνο σε περίπτωση πρόσκρουσης</a:t>
            </a:r>
            <a:r>
              <a:rPr lang="el-GR" sz="2000" dirty="0">
                <a:latin typeface="Calibri" panose="020F0502020204030204" pitchFamily="34" charset="0"/>
                <a:ea typeface="Calibri" panose="020F0502020204030204" pitchFamily="34" charset="0"/>
                <a:cs typeface="Times New Roman" panose="02020603050405020304" pitchFamily="18" charset="0"/>
              </a:rPr>
              <a:t>.… </a:t>
            </a:r>
            <a:endParaRPr lang="en-CY"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E5887F7A-8050-465C-BC44-F69E52D0ABD3}"/>
              </a:ext>
            </a:extLst>
          </p:cNvPr>
          <p:cNvSpPr/>
          <p:nvPr/>
        </p:nvSpPr>
        <p:spPr>
          <a:xfrm>
            <a:off x="5840447" y="3385571"/>
            <a:ext cx="6096000" cy="276999"/>
          </a:xfrm>
          <a:prstGeom prst="rect">
            <a:avLst/>
          </a:prstGeom>
        </p:spPr>
        <p:txBody>
          <a:bodyPr>
            <a:spAutoFit/>
          </a:bodyPr>
          <a:lstStyle/>
          <a:p>
            <a:r>
              <a:rPr lang="el-GR" sz="11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5"/>
              </a:rPr>
              <a:t>https://difernews.gr/synagermos-terastios-asteroeidis-tha-perasei-epikindyna-konta-sti-gi/</a:t>
            </a:r>
            <a:r>
              <a:rPr lang="el-GR" sz="1200" dirty="0">
                <a:latin typeface="Calibri" panose="020F0502020204030204" pitchFamily="34" charset="0"/>
                <a:ea typeface="Calibri" panose="020F0502020204030204" pitchFamily="34" charset="0"/>
                <a:cs typeface="Times New Roman" panose="02020603050405020304" pitchFamily="18" charset="0"/>
              </a:rPr>
              <a:t>  </a:t>
            </a:r>
            <a:endParaRPr lang="en-CY" sz="1100" dirty="0"/>
          </a:p>
        </p:txBody>
      </p:sp>
      <p:pic>
        <p:nvPicPr>
          <p:cNvPr id="8" name="Picture 7">
            <a:extLst>
              <a:ext uri="{FF2B5EF4-FFF2-40B4-BE49-F238E27FC236}">
                <a16:creationId xmlns:a16="http://schemas.microsoft.com/office/drawing/2014/main" id="{0115420E-872A-4671-85D4-214F12ADDC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78619" y="289075"/>
            <a:ext cx="6446362" cy="3139925"/>
          </a:xfrm>
          <a:prstGeom prst="rect">
            <a:avLst/>
          </a:prstGeom>
        </p:spPr>
      </p:pic>
    </p:spTree>
    <p:extLst>
      <p:ext uri="{BB962C8B-B14F-4D97-AF65-F5344CB8AC3E}">
        <p14:creationId xmlns:p14="http://schemas.microsoft.com/office/powerpoint/2010/main" val="429350882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4809" y="-10639"/>
            <a:ext cx="6311871" cy="6837861"/>
          </a:xfrm>
          <a:prstGeom prst="rect">
            <a:avLst/>
          </a:prstGeom>
        </p:spPr>
      </p:pic>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 name="Picture 4"/>
          <p:cNvPicPr/>
          <p:nvPr/>
        </p:nvPicPr>
        <p:blipFill rotWithShape="1">
          <a:blip r:embed="rId4" cstate="print">
            <a:extLst>
              <a:ext uri="{28A0092B-C50C-407E-A947-70E740481C1C}">
                <a14:useLocalDpi xmlns:a14="http://schemas.microsoft.com/office/drawing/2010/main" val="0"/>
              </a:ext>
            </a:extLst>
          </a:blip>
          <a:srcRect/>
          <a:stretch/>
        </p:blipFill>
        <p:spPr bwMode="auto">
          <a:xfrm>
            <a:off x="225591" y="129207"/>
            <a:ext cx="4082004" cy="5114821"/>
          </a:xfrm>
          <a:prstGeom prst="rect">
            <a:avLst/>
          </a:prstGeom>
          <a:ln>
            <a:noFill/>
          </a:ln>
          <a:extLst>
            <a:ext uri="{53640926-AAD7-44D8-BBD7-CCE9431645EC}">
              <a14:shadowObscured xmlns:a14="http://schemas.microsoft.com/office/drawing/2010/main"/>
            </a:ext>
          </a:extLst>
        </p:spPr>
      </p:pic>
      <p:sp>
        <p:nvSpPr>
          <p:cNvPr id="7" name="Rectangle 6"/>
          <p:cNvSpPr/>
          <p:nvPr/>
        </p:nvSpPr>
        <p:spPr>
          <a:xfrm>
            <a:off x="2266593" y="2937600"/>
            <a:ext cx="2041002" cy="218027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a:cxnSpLocks/>
          </p:cNvCxnSpPr>
          <p:nvPr/>
        </p:nvCxnSpPr>
        <p:spPr>
          <a:xfrm flipV="1">
            <a:off x="4307595" y="1785601"/>
            <a:ext cx="1474005" cy="124505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2F49EF65-2C35-489D-81C2-2B88BE833A83}"/>
              </a:ext>
            </a:extLst>
          </p:cNvPr>
          <p:cNvSpPr/>
          <p:nvPr/>
        </p:nvSpPr>
        <p:spPr>
          <a:xfrm>
            <a:off x="85478" y="6427113"/>
            <a:ext cx="5304012" cy="400110"/>
          </a:xfrm>
          <a:prstGeom prst="rect">
            <a:avLst/>
          </a:prstGeom>
        </p:spPr>
        <p:txBody>
          <a:bodyPr wrap="square">
            <a:spAutoFit/>
          </a:bodyPr>
          <a:lstStyle/>
          <a:p>
            <a:pPr lvl="0" eaLnBrk="0" fontAlgn="base" hangingPunct="0">
              <a:spcBef>
                <a:spcPct val="0"/>
              </a:spcBef>
              <a:spcAft>
                <a:spcPct val="0"/>
              </a:spcAft>
            </a:pPr>
            <a:r>
              <a:rPr lang="en-US" altLang="en-US" sz="10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5"/>
              </a:rPr>
              <a:t>https://www.protothema.gr/environment/article/814769/sunagermos-apo-ti-nasa-megalos-asteroeidis-tha-perasei-epikinduna-koda-sti-gi/</a:t>
            </a:r>
            <a:endParaRPr lang="en-US" altLang="en-US" sz="1400" dirty="0">
              <a:latin typeface="Arial" panose="020B0604020202020204" pitchFamily="34" charset="0"/>
            </a:endParaRPr>
          </a:p>
        </p:txBody>
      </p:sp>
    </p:spTree>
    <p:extLst>
      <p:ext uri="{BB962C8B-B14F-4D97-AF65-F5344CB8AC3E}">
        <p14:creationId xmlns:p14="http://schemas.microsoft.com/office/powerpoint/2010/main" val="101266784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A10BEA4-6C91-4D28-86EC-61EF6DD9D055}"/>
              </a:ext>
            </a:extLst>
          </p:cNvPr>
          <p:cNvSpPr/>
          <p:nvPr/>
        </p:nvSpPr>
        <p:spPr>
          <a:xfrm>
            <a:off x="6712790" y="3294281"/>
            <a:ext cx="5336230" cy="3231654"/>
          </a:xfrm>
          <a:prstGeom prst="rect">
            <a:avLst/>
          </a:prstGeom>
        </p:spPr>
        <p:txBody>
          <a:bodyPr wrap="square">
            <a:spAutoFit/>
          </a:bodyPr>
          <a:lstStyle/>
          <a:p>
            <a:r>
              <a:rPr lang="el-GR" sz="1700" dirty="0">
                <a:solidFill>
                  <a:srgbClr val="111111"/>
                </a:solidFill>
                <a:latin typeface="Open Sans"/>
              </a:rPr>
              <a:t>Η αμερικανική υπηρεσία διαστήματος παρακολουθεί στενά την πορεία του, </a:t>
            </a:r>
            <a:r>
              <a:rPr lang="el-GR" sz="1700" b="1" dirty="0">
                <a:solidFill>
                  <a:srgbClr val="111111"/>
                </a:solidFill>
                <a:latin typeface="Open Sans"/>
              </a:rPr>
              <a:t>όπως και εκείνη άλλων διαστημικών σωμάτων που κινούνται κοντά στη Γη</a:t>
            </a:r>
            <a:r>
              <a:rPr lang="el-GR" sz="1700" dirty="0">
                <a:solidFill>
                  <a:srgbClr val="111111"/>
                </a:solidFill>
                <a:latin typeface="Open Sans"/>
              </a:rPr>
              <a:t>, προκειμένου να διαπιστώσει αν αυτά μπορούν να γίνουν απειλητικά.</a:t>
            </a:r>
          </a:p>
          <a:p>
            <a:endParaRPr lang="en-US" sz="1100" dirty="0">
              <a:solidFill>
                <a:srgbClr val="111111"/>
              </a:solidFill>
              <a:latin typeface="Open Sans"/>
            </a:endParaRPr>
          </a:p>
          <a:p>
            <a:r>
              <a:rPr lang="el-GR" sz="1700" dirty="0">
                <a:solidFill>
                  <a:srgbClr val="111111"/>
                </a:solidFill>
                <a:latin typeface="Open Sans"/>
              </a:rPr>
              <a:t>Σε διάγραμμα του εργαστηρίου</a:t>
            </a:r>
            <a:r>
              <a:rPr lang="el-GR" sz="1700" b="1" dirty="0">
                <a:solidFill>
                  <a:srgbClr val="006597"/>
                </a:solidFill>
                <a:latin typeface="Open Sans"/>
                <a:hlinkClick r:id="rId3"/>
              </a:rPr>
              <a:t> Jet Propulsion της NASA</a:t>
            </a:r>
            <a:r>
              <a:rPr lang="el-GR" sz="1700" dirty="0">
                <a:solidFill>
                  <a:srgbClr val="111111"/>
                </a:solidFill>
                <a:latin typeface="Open Sans"/>
              </a:rPr>
              <a:t> φαίνεται </a:t>
            </a:r>
            <a:r>
              <a:rPr lang="el-GR" sz="1700" b="1" dirty="0">
                <a:solidFill>
                  <a:srgbClr val="111111"/>
                </a:solidFill>
                <a:latin typeface="Open Sans"/>
              </a:rPr>
              <a:t>πώς η τροχιά του «διασταυρώνεται» με αυτήν της Γης,</a:t>
            </a:r>
            <a:r>
              <a:rPr lang="el-GR" sz="1700" dirty="0">
                <a:solidFill>
                  <a:srgbClr val="111111"/>
                </a:solidFill>
                <a:latin typeface="Open Sans"/>
              </a:rPr>
              <a:t> με τον αστεροειδή να έρχεται όλο και πιο κοντά στον πλανήτη μας, ενώ στις 29 Αυγούστου θα πλησιάσει ακόμη περισσότερο.</a:t>
            </a:r>
          </a:p>
        </p:txBody>
      </p:sp>
      <p:sp>
        <p:nvSpPr>
          <p:cNvPr id="18" name="Rectangle 17">
            <a:extLst>
              <a:ext uri="{FF2B5EF4-FFF2-40B4-BE49-F238E27FC236}">
                <a16:creationId xmlns:a16="http://schemas.microsoft.com/office/drawing/2014/main" id="{45839A08-9315-4FEB-9E27-919AE267A8BB}"/>
              </a:ext>
            </a:extLst>
          </p:cNvPr>
          <p:cNvSpPr/>
          <p:nvPr/>
        </p:nvSpPr>
        <p:spPr>
          <a:xfrm>
            <a:off x="251742" y="2179865"/>
            <a:ext cx="6001318" cy="4539704"/>
          </a:xfrm>
          <a:prstGeom prst="rect">
            <a:avLst/>
          </a:prstGeom>
        </p:spPr>
        <p:txBody>
          <a:bodyPr wrap="square">
            <a:spAutoFit/>
          </a:bodyPr>
          <a:lstStyle/>
          <a:p>
            <a:r>
              <a:rPr lang="el-GR" sz="1700" dirty="0">
                <a:solidFill>
                  <a:srgbClr val="111111"/>
                </a:solidFill>
                <a:latin typeface="Open Sans"/>
              </a:rPr>
              <a:t>Ένας </a:t>
            </a:r>
            <a:r>
              <a:rPr lang="el-GR" sz="1700" b="1" dirty="0">
                <a:solidFill>
                  <a:srgbClr val="111111"/>
                </a:solidFill>
                <a:latin typeface="Open Sans"/>
              </a:rPr>
              <a:t>τεράστιος </a:t>
            </a:r>
            <a:r>
              <a:rPr lang="el-GR" sz="1700" b="1" dirty="0">
                <a:solidFill>
                  <a:srgbClr val="006597"/>
                </a:solidFill>
                <a:latin typeface="Open Sans"/>
                <a:hlinkClick r:id="rId4"/>
              </a:rPr>
              <a:t>αστεροειδής</a:t>
            </a:r>
            <a:r>
              <a:rPr lang="el-GR" sz="1700" dirty="0">
                <a:solidFill>
                  <a:srgbClr val="111111"/>
                </a:solidFill>
                <a:latin typeface="Open Sans"/>
              </a:rPr>
              <a:t>, το μέγεθος του οποίου εκτιμάται ότι είναι</a:t>
            </a:r>
            <a:r>
              <a:rPr lang="el-GR" sz="1700" b="1" dirty="0">
                <a:solidFill>
                  <a:srgbClr val="111111"/>
                </a:solidFill>
                <a:latin typeface="Open Sans"/>
              </a:rPr>
              <a:t> όσο δύο Boeing 747</a:t>
            </a:r>
            <a:r>
              <a:rPr lang="el-GR" sz="1700" dirty="0">
                <a:solidFill>
                  <a:srgbClr val="111111"/>
                </a:solidFill>
                <a:latin typeface="Open Sans"/>
              </a:rPr>
              <a:t>, αναμένεται να περάσει κοντά μεν, αλλά </a:t>
            </a:r>
            <a:r>
              <a:rPr lang="el-GR" sz="1700" b="1" dirty="0">
                <a:solidFill>
                  <a:srgbClr val="111111"/>
                </a:solidFill>
                <a:latin typeface="Open Sans"/>
              </a:rPr>
              <a:t>σε απόσταση ασφαλείας, από τη Γη</a:t>
            </a:r>
            <a:r>
              <a:rPr lang="el-GR" sz="1700" dirty="0">
                <a:solidFill>
                  <a:srgbClr val="111111"/>
                </a:solidFill>
                <a:latin typeface="Open Sans"/>
              </a:rPr>
              <a:t> την ερχόμενη εβδομάδα.</a:t>
            </a:r>
            <a:endParaRPr lang="en-CY" sz="1700" dirty="0"/>
          </a:p>
          <a:p>
            <a:endParaRPr lang="en-US" sz="1200" dirty="0">
              <a:solidFill>
                <a:srgbClr val="111111"/>
              </a:solidFill>
              <a:latin typeface="Open Sans"/>
            </a:endParaRPr>
          </a:p>
          <a:p>
            <a:r>
              <a:rPr lang="el-GR" sz="1700" dirty="0">
                <a:solidFill>
                  <a:srgbClr val="111111"/>
                </a:solidFill>
                <a:latin typeface="Open Sans"/>
              </a:rPr>
              <a:t>Στις 29 Αυγούστου,</a:t>
            </a:r>
            <a:r>
              <a:rPr lang="el-GR" sz="1700" b="1" dirty="0">
                <a:solidFill>
                  <a:srgbClr val="111111"/>
                </a:solidFill>
                <a:latin typeface="Open Sans"/>
              </a:rPr>
              <a:t> ο αστεροειδής 2016 NF23 θα περάσει σε απόσταση 3 εκατομμυρίων μιλίων μακριά από τον πλανήτη μας,</a:t>
            </a:r>
            <a:r>
              <a:rPr lang="el-GR" sz="1700" dirty="0">
                <a:solidFill>
                  <a:srgbClr val="111111"/>
                </a:solidFill>
                <a:latin typeface="Open Sans"/>
              </a:rPr>
              <a:t> απόσταση που είναι ίση με 13 φορές την απόσταση μεταξύ Γης και Σελήνης. </a:t>
            </a:r>
            <a:r>
              <a:rPr lang="el-GR" sz="1700" b="1" dirty="0">
                <a:solidFill>
                  <a:srgbClr val="111111"/>
                </a:solidFill>
                <a:latin typeface="Open Sans"/>
              </a:rPr>
              <a:t>Αν και η διέλευσή του δεν θα γίνει επικίνδυνα κοντά από τη Γη, βάσει πρωτοκόλλου επιβάλλεται η στενή παρακολούθησή του</a:t>
            </a:r>
            <a:r>
              <a:rPr lang="el-GR" sz="1700" dirty="0">
                <a:solidFill>
                  <a:srgbClr val="111111"/>
                </a:solidFill>
                <a:latin typeface="Open Sans"/>
              </a:rPr>
              <a:t> από τους ειδικούς.</a:t>
            </a:r>
          </a:p>
          <a:p>
            <a:endParaRPr lang="en-US" sz="1200" dirty="0">
              <a:solidFill>
                <a:srgbClr val="111111"/>
              </a:solidFill>
              <a:latin typeface="Open Sans"/>
            </a:endParaRPr>
          </a:p>
          <a:p>
            <a:r>
              <a:rPr lang="el-GR" sz="1700" dirty="0">
                <a:solidFill>
                  <a:srgbClr val="111111"/>
                </a:solidFill>
                <a:latin typeface="Open Sans"/>
              </a:rPr>
              <a:t>Η διάμετρος του διαστημικού βράχου, που </a:t>
            </a:r>
            <a:r>
              <a:rPr lang="el-GR" sz="1700" b="1" dirty="0">
                <a:solidFill>
                  <a:srgbClr val="111111"/>
                </a:solidFill>
                <a:latin typeface="Open Sans"/>
              </a:rPr>
              <a:t>κινείται με ταχύτητα μεγαλύτερη των 32.400 χιλιομέτρων την ώρα,</a:t>
            </a:r>
            <a:r>
              <a:rPr lang="el-GR" sz="1700" dirty="0">
                <a:solidFill>
                  <a:srgbClr val="111111"/>
                </a:solidFill>
                <a:latin typeface="Open Sans"/>
              </a:rPr>
              <a:t> υπολογίζεται μεταξύ 70 έως 160 χιλιομέτρων, δηλαδή είναι </a:t>
            </a:r>
            <a:r>
              <a:rPr lang="el-GR" sz="1700" b="1" dirty="0">
                <a:solidFill>
                  <a:srgbClr val="111111"/>
                </a:solidFill>
                <a:latin typeface="Open Sans"/>
              </a:rPr>
              <a:t>μεγαλύτερος από τη Μεγάλη Πυραμίδα της Γκίζας.</a:t>
            </a:r>
            <a:endParaRPr lang="en-US" sz="1700" b="1" dirty="0">
              <a:solidFill>
                <a:srgbClr val="111111"/>
              </a:solidFill>
              <a:latin typeface="Open Sans"/>
            </a:endParaRPr>
          </a:p>
        </p:txBody>
      </p:sp>
      <p:pic>
        <p:nvPicPr>
          <p:cNvPr id="19" name="Picture 18">
            <a:extLst>
              <a:ext uri="{FF2B5EF4-FFF2-40B4-BE49-F238E27FC236}">
                <a16:creationId xmlns:a16="http://schemas.microsoft.com/office/drawing/2014/main" id="{D87A2037-93ED-4FD2-A38B-67B6A42B8D13}"/>
              </a:ext>
            </a:extLst>
          </p:cNvPr>
          <p:cNvPicPr/>
          <p:nvPr/>
        </p:nvPicPr>
        <p:blipFill rotWithShape="1">
          <a:blip r:embed="rId5" cstate="print">
            <a:extLst>
              <a:ext uri="{28A0092B-C50C-407E-A947-70E740481C1C}">
                <a14:useLocalDpi xmlns:a14="http://schemas.microsoft.com/office/drawing/2010/main" val="0"/>
              </a:ext>
            </a:extLst>
          </a:blip>
          <a:srcRect/>
          <a:stretch/>
        </p:blipFill>
        <p:spPr bwMode="auto">
          <a:xfrm>
            <a:off x="348877" y="213703"/>
            <a:ext cx="4832239" cy="561975"/>
          </a:xfrm>
          <a:prstGeom prst="rect">
            <a:avLst/>
          </a:prstGeom>
          <a:ln>
            <a:noFill/>
          </a:ln>
          <a:extLst>
            <a:ext uri="{53640926-AAD7-44D8-BBD7-CCE9431645EC}">
              <a14:shadowObscured xmlns:a14="http://schemas.microsoft.com/office/drawing/2010/main"/>
            </a:ext>
          </a:extLst>
        </p:spPr>
      </p:pic>
      <p:pic>
        <p:nvPicPr>
          <p:cNvPr id="20" name="Picture 19">
            <a:extLst>
              <a:ext uri="{FF2B5EF4-FFF2-40B4-BE49-F238E27FC236}">
                <a16:creationId xmlns:a16="http://schemas.microsoft.com/office/drawing/2014/main" id="{AE6113AE-672D-4576-A852-79E743939E3C}"/>
              </a:ext>
            </a:extLst>
          </p:cNvPr>
          <p:cNvPicPr/>
          <p:nvPr/>
        </p:nvPicPr>
        <p:blipFill>
          <a:blip r:embed="rId6">
            <a:extLst>
              <a:ext uri="{28A0092B-C50C-407E-A947-70E740481C1C}">
                <a14:useLocalDpi xmlns:a14="http://schemas.microsoft.com/office/drawing/2010/main" val="0"/>
              </a:ext>
            </a:extLst>
          </a:blip>
          <a:stretch>
            <a:fillRect/>
          </a:stretch>
        </p:blipFill>
        <p:spPr>
          <a:xfrm>
            <a:off x="356209" y="1429816"/>
            <a:ext cx="1798347" cy="513715"/>
          </a:xfrm>
          <a:prstGeom prst="rect">
            <a:avLst/>
          </a:prstGeom>
        </p:spPr>
      </p:pic>
      <p:pic>
        <p:nvPicPr>
          <p:cNvPr id="21" name="Picture 20">
            <a:extLst>
              <a:ext uri="{FF2B5EF4-FFF2-40B4-BE49-F238E27FC236}">
                <a16:creationId xmlns:a16="http://schemas.microsoft.com/office/drawing/2014/main" id="{23A6E5EF-C8D0-4DA3-B966-67CA5E3E93FA}"/>
              </a:ext>
            </a:extLst>
          </p:cNvPr>
          <p:cNvPicPr/>
          <p:nvPr/>
        </p:nvPicPr>
        <p:blipFill>
          <a:blip r:embed="rId7">
            <a:extLst>
              <a:ext uri="{28A0092B-C50C-407E-A947-70E740481C1C}">
                <a14:useLocalDpi xmlns:a14="http://schemas.microsoft.com/office/drawing/2010/main" val="0"/>
              </a:ext>
            </a:extLst>
          </a:blip>
          <a:stretch>
            <a:fillRect/>
          </a:stretch>
        </p:blipFill>
        <p:spPr>
          <a:xfrm>
            <a:off x="348932" y="775678"/>
            <a:ext cx="4899868" cy="654138"/>
          </a:xfrm>
          <a:prstGeom prst="rect">
            <a:avLst/>
          </a:prstGeom>
        </p:spPr>
      </p:pic>
      <p:pic>
        <p:nvPicPr>
          <p:cNvPr id="22" name="Picture 21">
            <a:extLst>
              <a:ext uri="{FF2B5EF4-FFF2-40B4-BE49-F238E27FC236}">
                <a16:creationId xmlns:a16="http://schemas.microsoft.com/office/drawing/2014/main" id="{693F0FAD-6753-47D1-B016-DBE798E96E3A}"/>
              </a:ext>
            </a:extLst>
          </p:cNvPr>
          <p:cNvPicPr/>
          <p:nvPr/>
        </p:nvPicPr>
        <p:blipFill>
          <a:blip r:embed="rId8">
            <a:extLst>
              <a:ext uri="{28A0092B-C50C-407E-A947-70E740481C1C}">
                <a14:useLocalDpi xmlns:a14="http://schemas.microsoft.com/office/drawing/2010/main" val="0"/>
              </a:ext>
            </a:extLst>
          </a:blip>
          <a:stretch>
            <a:fillRect/>
          </a:stretch>
        </p:blipFill>
        <p:spPr>
          <a:xfrm>
            <a:off x="7010886" y="95602"/>
            <a:ext cx="4315250" cy="2582537"/>
          </a:xfrm>
          <a:prstGeom prst="rect">
            <a:avLst/>
          </a:prstGeom>
        </p:spPr>
      </p:pic>
      <p:pic>
        <p:nvPicPr>
          <p:cNvPr id="23" name="Picture 22">
            <a:extLst>
              <a:ext uri="{FF2B5EF4-FFF2-40B4-BE49-F238E27FC236}">
                <a16:creationId xmlns:a16="http://schemas.microsoft.com/office/drawing/2014/main" id="{0D076DB0-44DA-499B-AAB0-7DF648F5F0AE}"/>
              </a:ext>
            </a:extLst>
          </p:cNvPr>
          <p:cNvPicPr/>
          <p:nvPr/>
        </p:nvPicPr>
        <p:blipFill>
          <a:blip r:embed="rId9">
            <a:extLst>
              <a:ext uri="{28A0092B-C50C-407E-A947-70E740481C1C}">
                <a14:useLocalDpi xmlns:a14="http://schemas.microsoft.com/office/drawing/2010/main" val="0"/>
              </a:ext>
            </a:extLst>
          </a:blip>
          <a:stretch>
            <a:fillRect/>
          </a:stretch>
        </p:blipFill>
        <p:spPr>
          <a:xfrm>
            <a:off x="2348284" y="1451916"/>
            <a:ext cx="2696704" cy="670349"/>
          </a:xfrm>
          <a:prstGeom prst="rect">
            <a:avLst/>
          </a:prstGeom>
        </p:spPr>
      </p:pic>
      <p:sp>
        <p:nvSpPr>
          <p:cNvPr id="24" name="Rectangle 23">
            <a:extLst>
              <a:ext uri="{FF2B5EF4-FFF2-40B4-BE49-F238E27FC236}">
                <a16:creationId xmlns:a16="http://schemas.microsoft.com/office/drawing/2014/main" id="{B8E1C94A-19F6-4A14-99DB-FF96D4EDAEE1}"/>
              </a:ext>
            </a:extLst>
          </p:cNvPr>
          <p:cNvSpPr/>
          <p:nvPr/>
        </p:nvSpPr>
        <p:spPr>
          <a:xfrm>
            <a:off x="7082545" y="6425209"/>
            <a:ext cx="4755120" cy="435889"/>
          </a:xfrm>
          <a:prstGeom prst="rect">
            <a:avLst/>
          </a:prstGeom>
        </p:spPr>
        <p:txBody>
          <a:bodyPr wrap="square">
            <a:spAutoFit/>
          </a:bodyPr>
          <a:lstStyle/>
          <a:p>
            <a:pPr>
              <a:lnSpc>
                <a:spcPct val="115000"/>
              </a:lnSpc>
              <a:spcBef>
                <a:spcPts val="800"/>
              </a:spcBef>
            </a:pPr>
            <a:r>
              <a:rPr lang="el-GR" sz="10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10"/>
              </a:rPr>
              <a:t>https://www.cnn.gr/news/kosmos/story/143754/asteroeidis-megalyteros-apo-ti-megali-pyramida-tis-gkizas-tha-perasei-konta-apo-ti-gi</a:t>
            </a:r>
            <a:endParaRPr lang="en-CY"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5413225B-C3DC-4C35-BD9B-5DB6CEB52DF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72800" y="2541201"/>
            <a:ext cx="2083294" cy="553643"/>
          </a:xfrm>
          <a:prstGeom prst="rect">
            <a:avLst/>
          </a:prstGeom>
        </p:spPr>
      </p:pic>
    </p:spTree>
    <p:extLst>
      <p:ext uri="{BB962C8B-B14F-4D97-AF65-F5344CB8AC3E}">
        <p14:creationId xmlns:p14="http://schemas.microsoft.com/office/powerpoint/2010/main" val="316911236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61F2F79-6791-4B54-8522-C548D8FEE6CB}"/>
              </a:ext>
            </a:extLst>
          </p:cNvPr>
          <p:cNvPicPr/>
          <p:nvPr/>
        </p:nvPicPr>
        <p:blipFill>
          <a:blip r:embed="rId3">
            <a:extLst>
              <a:ext uri="{28A0092B-C50C-407E-A947-70E740481C1C}">
                <a14:useLocalDpi xmlns:a14="http://schemas.microsoft.com/office/drawing/2010/main" val="0"/>
              </a:ext>
            </a:extLst>
          </a:blip>
          <a:stretch>
            <a:fillRect/>
          </a:stretch>
        </p:blipFill>
        <p:spPr>
          <a:xfrm>
            <a:off x="643146" y="1265792"/>
            <a:ext cx="4204278" cy="2632653"/>
          </a:xfrm>
          <a:prstGeom prst="rect">
            <a:avLst/>
          </a:prstGeom>
        </p:spPr>
      </p:pic>
      <p:pic>
        <p:nvPicPr>
          <p:cNvPr id="5" name="Picture 4">
            <a:extLst>
              <a:ext uri="{FF2B5EF4-FFF2-40B4-BE49-F238E27FC236}">
                <a16:creationId xmlns:a16="http://schemas.microsoft.com/office/drawing/2014/main" id="{C54ABCB6-C9FB-40F5-9AF7-489CB416EB16}"/>
              </a:ext>
            </a:extLst>
          </p:cNvPr>
          <p:cNvPicPr/>
          <p:nvPr/>
        </p:nvPicPr>
        <p:blipFill rotWithShape="1">
          <a:blip r:embed="rId4" cstate="print">
            <a:extLst>
              <a:ext uri="{28A0092B-C50C-407E-A947-70E740481C1C}">
                <a14:useLocalDpi xmlns:a14="http://schemas.microsoft.com/office/drawing/2010/main" val="0"/>
              </a:ext>
            </a:extLst>
          </a:blip>
          <a:srcRect/>
          <a:stretch/>
        </p:blipFill>
        <p:spPr bwMode="auto">
          <a:xfrm>
            <a:off x="599077" y="202901"/>
            <a:ext cx="4832239" cy="561975"/>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DA2766A0-7C23-4C20-98EE-671D8A09A4D2}"/>
              </a:ext>
            </a:extLst>
          </p:cNvPr>
          <p:cNvPicPr/>
          <p:nvPr/>
        </p:nvPicPr>
        <p:blipFill>
          <a:blip r:embed="rId5">
            <a:extLst>
              <a:ext uri="{28A0092B-C50C-407E-A947-70E740481C1C}">
                <a14:useLocalDpi xmlns:a14="http://schemas.microsoft.com/office/drawing/2010/main" val="0"/>
              </a:ext>
            </a:extLst>
          </a:blip>
          <a:stretch>
            <a:fillRect/>
          </a:stretch>
        </p:blipFill>
        <p:spPr>
          <a:xfrm>
            <a:off x="676198" y="3854838"/>
            <a:ext cx="1657350" cy="409575"/>
          </a:xfrm>
          <a:prstGeom prst="rect">
            <a:avLst/>
          </a:prstGeom>
        </p:spPr>
      </p:pic>
      <p:pic>
        <p:nvPicPr>
          <p:cNvPr id="8" name="Picture 7">
            <a:extLst>
              <a:ext uri="{FF2B5EF4-FFF2-40B4-BE49-F238E27FC236}">
                <a16:creationId xmlns:a16="http://schemas.microsoft.com/office/drawing/2014/main" id="{A798824C-0239-41E5-B13A-A7203D4D569E}"/>
              </a:ext>
            </a:extLst>
          </p:cNvPr>
          <p:cNvPicPr/>
          <p:nvPr/>
        </p:nvPicPr>
        <p:blipFill>
          <a:blip r:embed="rId6">
            <a:extLst>
              <a:ext uri="{28A0092B-C50C-407E-A947-70E740481C1C}">
                <a14:useLocalDpi xmlns:a14="http://schemas.microsoft.com/office/drawing/2010/main" val="0"/>
              </a:ext>
            </a:extLst>
          </a:blip>
          <a:stretch>
            <a:fillRect/>
          </a:stretch>
        </p:blipFill>
        <p:spPr>
          <a:xfrm>
            <a:off x="599079" y="731825"/>
            <a:ext cx="4711054" cy="511933"/>
          </a:xfrm>
          <a:prstGeom prst="rect">
            <a:avLst/>
          </a:prstGeom>
        </p:spPr>
      </p:pic>
      <p:pic>
        <p:nvPicPr>
          <p:cNvPr id="6" name="Picture 5">
            <a:extLst>
              <a:ext uri="{FF2B5EF4-FFF2-40B4-BE49-F238E27FC236}">
                <a16:creationId xmlns:a16="http://schemas.microsoft.com/office/drawing/2014/main" id="{964B9082-D5BA-4D71-9A42-E42159518D92}"/>
              </a:ext>
            </a:extLst>
          </p:cNvPr>
          <p:cNvPicPr/>
          <p:nvPr/>
        </p:nvPicPr>
        <p:blipFill>
          <a:blip r:embed="rId7">
            <a:extLst>
              <a:ext uri="{28A0092B-C50C-407E-A947-70E740481C1C}">
                <a14:useLocalDpi xmlns:a14="http://schemas.microsoft.com/office/drawing/2010/main" val="0"/>
              </a:ext>
            </a:extLst>
          </a:blip>
          <a:stretch>
            <a:fillRect/>
          </a:stretch>
        </p:blipFill>
        <p:spPr>
          <a:xfrm>
            <a:off x="2368801" y="3700800"/>
            <a:ext cx="2585598" cy="621363"/>
          </a:xfrm>
          <a:prstGeom prst="rect">
            <a:avLst/>
          </a:prstGeom>
        </p:spPr>
      </p:pic>
      <p:sp>
        <p:nvSpPr>
          <p:cNvPr id="11" name="Rectangle 10">
            <a:extLst>
              <a:ext uri="{FF2B5EF4-FFF2-40B4-BE49-F238E27FC236}">
                <a16:creationId xmlns:a16="http://schemas.microsoft.com/office/drawing/2014/main" id="{2767B491-0AED-4DC5-8EAE-97D21F84A1B3}"/>
              </a:ext>
            </a:extLst>
          </p:cNvPr>
          <p:cNvSpPr/>
          <p:nvPr/>
        </p:nvSpPr>
        <p:spPr>
          <a:xfrm>
            <a:off x="676196" y="4260556"/>
            <a:ext cx="4755120" cy="401520"/>
          </a:xfrm>
          <a:prstGeom prst="rect">
            <a:avLst/>
          </a:prstGeom>
        </p:spPr>
        <p:txBody>
          <a:bodyPr wrap="square">
            <a:spAutoFit/>
          </a:bodyPr>
          <a:lstStyle/>
          <a:p>
            <a:pPr>
              <a:lnSpc>
                <a:spcPct val="115000"/>
              </a:lnSpc>
              <a:spcBef>
                <a:spcPts val="800"/>
              </a:spcBef>
            </a:pPr>
            <a:r>
              <a:rPr lang="el-GR" sz="9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8"/>
              </a:rPr>
              <a:t>https://www.cnn.gr/news/kosmos/story/143754/asteroeidis-megalyteros-apo-ti-megali-pyramida-tis-gkizas-tha-perasei-konta-apo-ti-gi</a:t>
            </a:r>
            <a:endParaRPr lang="en-CY" sz="105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E937A487-4C73-43F7-9605-028D8C6900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35613" y="199378"/>
            <a:ext cx="5745445" cy="6420568"/>
          </a:xfrm>
          <a:prstGeom prst="rect">
            <a:avLst/>
          </a:prstGeom>
        </p:spPr>
      </p:pic>
      <p:sp>
        <p:nvSpPr>
          <p:cNvPr id="4" name="Rectangle 3">
            <a:extLst>
              <a:ext uri="{FF2B5EF4-FFF2-40B4-BE49-F238E27FC236}">
                <a16:creationId xmlns:a16="http://schemas.microsoft.com/office/drawing/2014/main" id="{36C115DC-9F19-4DE6-91E3-807F3723C873}"/>
              </a:ext>
            </a:extLst>
          </p:cNvPr>
          <p:cNvSpPr/>
          <p:nvPr/>
        </p:nvSpPr>
        <p:spPr>
          <a:xfrm>
            <a:off x="442186" y="6413042"/>
            <a:ext cx="4606197" cy="307777"/>
          </a:xfrm>
          <a:prstGeom prst="rect">
            <a:avLst/>
          </a:prstGeom>
        </p:spPr>
        <p:txBody>
          <a:bodyPr wrap="none">
            <a:spAutoFit/>
          </a:bodyPr>
          <a:lstStyle/>
          <a:p>
            <a:r>
              <a:rPr lang="en-CY" sz="1400" dirty="0">
                <a:hlinkClick r:id="rId10"/>
              </a:rPr>
              <a:t>https://ssd.jpl.nasa.gov/sbdb.cgi?sstr=2016%20NF23&amp;orb=1</a:t>
            </a:r>
            <a:endParaRPr lang="en-CY" sz="1400" dirty="0"/>
          </a:p>
        </p:txBody>
      </p:sp>
      <p:sp>
        <p:nvSpPr>
          <p:cNvPr id="12" name="Rectangle 11">
            <a:extLst>
              <a:ext uri="{FF2B5EF4-FFF2-40B4-BE49-F238E27FC236}">
                <a16:creationId xmlns:a16="http://schemas.microsoft.com/office/drawing/2014/main" id="{DF8318D8-1A54-412D-8007-39BCF9046FB7}"/>
              </a:ext>
            </a:extLst>
          </p:cNvPr>
          <p:cNvSpPr/>
          <p:nvPr/>
        </p:nvSpPr>
        <p:spPr>
          <a:xfrm>
            <a:off x="473078" y="4680671"/>
            <a:ext cx="5084235" cy="1661993"/>
          </a:xfrm>
          <a:prstGeom prst="rect">
            <a:avLst/>
          </a:prstGeom>
        </p:spPr>
        <p:txBody>
          <a:bodyPr wrap="square">
            <a:spAutoFit/>
          </a:bodyPr>
          <a:lstStyle/>
          <a:p>
            <a:r>
              <a:rPr lang="el-GR" sz="1700" dirty="0">
                <a:solidFill>
                  <a:srgbClr val="111111"/>
                </a:solidFill>
                <a:latin typeface="Open Sans"/>
              </a:rPr>
              <a:t>Σε διάγραμμα του εργαστηρίου</a:t>
            </a:r>
            <a:r>
              <a:rPr lang="el-GR" sz="1700" b="1" dirty="0">
                <a:solidFill>
                  <a:srgbClr val="006597"/>
                </a:solidFill>
                <a:latin typeface="Open Sans"/>
                <a:hlinkClick r:id="rId10"/>
              </a:rPr>
              <a:t> Jet Propulsion της NASA</a:t>
            </a:r>
            <a:r>
              <a:rPr lang="el-GR" sz="1700" dirty="0">
                <a:solidFill>
                  <a:srgbClr val="111111"/>
                </a:solidFill>
                <a:latin typeface="Open Sans"/>
              </a:rPr>
              <a:t> φαίνεται </a:t>
            </a:r>
            <a:r>
              <a:rPr lang="el-GR" sz="1700" b="1" dirty="0">
                <a:solidFill>
                  <a:srgbClr val="111111"/>
                </a:solidFill>
                <a:latin typeface="Open Sans"/>
              </a:rPr>
              <a:t>πώς η τροχιά του «διασταυρώνεται» με αυτήν της Γης,</a:t>
            </a:r>
            <a:r>
              <a:rPr lang="el-GR" sz="1700" dirty="0">
                <a:solidFill>
                  <a:srgbClr val="111111"/>
                </a:solidFill>
                <a:latin typeface="Open Sans"/>
              </a:rPr>
              <a:t> με τον αστεροειδή να έρχεται όλο και πιο κοντά στον πλανήτη μας, ενώ στις 29 Αυγούστου θα πλησιάσει ακόμη περισσότερο.</a:t>
            </a:r>
          </a:p>
        </p:txBody>
      </p:sp>
    </p:spTree>
    <p:extLst>
      <p:ext uri="{BB962C8B-B14F-4D97-AF65-F5344CB8AC3E}">
        <p14:creationId xmlns:p14="http://schemas.microsoft.com/office/powerpoint/2010/main" val="300091873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4145094" y="4069073"/>
            <a:ext cx="710885" cy="502766"/>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667" b="1"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Arial" pitchFamily="34" charset="0"/>
              </a:rPr>
              <a:t>03</a:t>
            </a:r>
            <a:endParaRPr kumimoji="0" lang="ko-KR" altLang="en-US" sz="2667" b="1"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Arial" pitchFamily="34" charset="0"/>
            </a:endParaRPr>
          </a:p>
        </p:txBody>
      </p:sp>
      <p:sp>
        <p:nvSpPr>
          <p:cNvPr id="29" name="TextBox 28"/>
          <p:cNvSpPr txBox="1"/>
          <p:nvPr/>
        </p:nvSpPr>
        <p:spPr>
          <a:xfrm>
            <a:off x="4129747" y="5253205"/>
            <a:ext cx="710885" cy="502766"/>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667" b="1"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Arial" pitchFamily="34" charset="0"/>
              </a:rPr>
              <a:t>04</a:t>
            </a:r>
            <a:endParaRPr kumimoji="0" lang="ko-KR" altLang="en-US" sz="2667" b="1" i="0" u="none" strike="noStrike" kern="1200" cap="none" spc="0" normalizeH="0" baseline="0" noProof="0" dirty="0">
              <a:ln>
                <a:noFill/>
              </a:ln>
              <a:solidFill>
                <a:prstClr val="white"/>
              </a:solidFill>
              <a:effectLst/>
              <a:uLnTx/>
              <a:uFillTx/>
              <a:latin typeface="Calibri" panose="020F0502020204030204"/>
              <a:ea typeface="맑은 고딕" panose="020B0503020000020004" pitchFamily="34" charset="-127"/>
              <a:cs typeface="Arial" pitchFamily="34" charset="0"/>
            </a:endParaRPr>
          </a:p>
        </p:txBody>
      </p:sp>
      <p:sp>
        <p:nvSpPr>
          <p:cNvPr id="17" name="Rounded Rectangular Callout 16"/>
          <p:cNvSpPr/>
          <p:nvPr/>
        </p:nvSpPr>
        <p:spPr>
          <a:xfrm>
            <a:off x="4362137" y="682628"/>
            <a:ext cx="7283701" cy="3889211"/>
          </a:xfrm>
          <a:prstGeom prst="wedgeRoundRectCallout">
            <a:avLst>
              <a:gd name="adj1" fmla="val -39842"/>
              <a:gd name="adj2" fmla="val 63335"/>
              <a:gd name="adj3" fmla="val 16667"/>
            </a:avLst>
          </a:prstGeom>
          <a:solidFill>
            <a:srgbClr val="F2A4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400" b="1" dirty="0"/>
              <a:t>Από ποιες πηγές στο Διαδίκτυο επιλέγετε να αναζητήσετε πληροφορίες για ένα θέμα που σας ενδιαφέρει;</a:t>
            </a:r>
          </a:p>
        </p:txBody>
      </p:sp>
    </p:spTree>
    <p:extLst>
      <p:ext uri="{BB962C8B-B14F-4D97-AF65-F5344CB8AC3E}">
        <p14:creationId xmlns:p14="http://schemas.microsoft.com/office/powerpoint/2010/main" val="25652985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C115DC-9F19-4DE6-91E3-807F3723C873}"/>
              </a:ext>
            </a:extLst>
          </p:cNvPr>
          <p:cNvSpPr/>
          <p:nvPr/>
        </p:nvSpPr>
        <p:spPr>
          <a:xfrm>
            <a:off x="167403" y="6567689"/>
            <a:ext cx="4606197" cy="307777"/>
          </a:xfrm>
          <a:prstGeom prst="rect">
            <a:avLst/>
          </a:prstGeom>
        </p:spPr>
        <p:txBody>
          <a:bodyPr wrap="none">
            <a:spAutoFit/>
          </a:bodyPr>
          <a:lstStyle/>
          <a:p>
            <a:r>
              <a:rPr lang="en-US" sz="1400" dirty="0">
                <a:hlinkClick r:id="rId3"/>
              </a:rPr>
              <a:t>https://www.ptisidiastima.com/2016-nf23-close-approach/</a:t>
            </a:r>
            <a:r>
              <a:rPr lang="en-US" sz="1400" dirty="0"/>
              <a:t> </a:t>
            </a:r>
            <a:endParaRPr lang="en-CY" sz="1400" dirty="0"/>
          </a:p>
        </p:txBody>
      </p:sp>
      <p:pic>
        <p:nvPicPr>
          <p:cNvPr id="2" name="Picture 1">
            <a:extLst>
              <a:ext uri="{FF2B5EF4-FFF2-40B4-BE49-F238E27FC236}">
                <a16:creationId xmlns:a16="http://schemas.microsoft.com/office/drawing/2014/main" id="{084252BE-6DBB-4D80-BBD1-6CFD7227468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87405" y="331199"/>
            <a:ext cx="4486195" cy="2392031"/>
          </a:xfrm>
          <a:prstGeom prst="rect">
            <a:avLst/>
          </a:prstGeom>
        </p:spPr>
      </p:pic>
      <p:pic>
        <p:nvPicPr>
          <p:cNvPr id="9" name="Picture 8">
            <a:extLst>
              <a:ext uri="{FF2B5EF4-FFF2-40B4-BE49-F238E27FC236}">
                <a16:creationId xmlns:a16="http://schemas.microsoft.com/office/drawing/2014/main" id="{970264C8-2619-4FA2-9E64-BDC34800AB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185" y="2838430"/>
            <a:ext cx="4124738" cy="2799169"/>
          </a:xfrm>
          <a:prstGeom prst="rect">
            <a:avLst/>
          </a:prstGeom>
        </p:spPr>
      </p:pic>
      <p:sp>
        <p:nvSpPr>
          <p:cNvPr id="3" name="Rectangle 2">
            <a:extLst>
              <a:ext uri="{FF2B5EF4-FFF2-40B4-BE49-F238E27FC236}">
                <a16:creationId xmlns:a16="http://schemas.microsoft.com/office/drawing/2014/main" id="{08B6A5F2-3E24-40D9-A98A-C2F5FF38F2B4}"/>
              </a:ext>
            </a:extLst>
          </p:cNvPr>
          <p:cNvSpPr/>
          <p:nvPr/>
        </p:nvSpPr>
        <p:spPr>
          <a:xfrm>
            <a:off x="5048382" y="243512"/>
            <a:ext cx="6861606" cy="6601807"/>
          </a:xfrm>
          <a:prstGeom prst="rect">
            <a:avLst/>
          </a:prstGeom>
        </p:spPr>
        <p:txBody>
          <a:bodyPr wrap="square">
            <a:spAutoFit/>
          </a:bodyPr>
          <a:lstStyle/>
          <a:p>
            <a:r>
              <a:rPr lang="el-GR" dirty="0">
                <a:solidFill>
                  <a:srgbClr val="222222"/>
                </a:solidFill>
                <a:latin typeface="Open Sans"/>
              </a:rPr>
              <a:t>Σύμφωνα με τη NASA, τουλάχιστον 4.300 αστεροειδείς μήκους 100 έως 1.000 μέτρα, περιφέρονται στη διαστημική μας γειτονιά. Ένας εξ αυτών, </a:t>
            </a:r>
            <a:r>
              <a:rPr lang="el-GR" b="1" dirty="0">
                <a:solidFill>
                  <a:srgbClr val="222222"/>
                </a:solidFill>
                <a:latin typeface="Open Sans"/>
              </a:rPr>
              <a:t>ο </a:t>
            </a:r>
            <a:r>
              <a:rPr lang="el-GR" b="1" dirty="0">
                <a:solidFill>
                  <a:srgbClr val="DD3333"/>
                </a:solidFill>
                <a:latin typeface="Open Sans"/>
                <a:hlinkClick r:id="rId6"/>
              </a:rPr>
              <a:t>2016 NF23</a:t>
            </a:r>
            <a:r>
              <a:rPr lang="el-GR" b="1" dirty="0">
                <a:solidFill>
                  <a:srgbClr val="222222"/>
                </a:solidFill>
                <a:latin typeface="Open Sans"/>
              </a:rPr>
              <a:t>, θα περάσει σε απόσταση ασφαλείας από το πλανήτη μας τις επόμενες ημέρες</a:t>
            </a:r>
            <a:r>
              <a:rPr lang="el-GR" dirty="0">
                <a:solidFill>
                  <a:srgbClr val="222222"/>
                </a:solidFill>
                <a:latin typeface="Open Sans"/>
              </a:rPr>
              <a:t>.</a:t>
            </a:r>
          </a:p>
          <a:p>
            <a:endParaRPr lang="en-US" sz="1200" dirty="0">
              <a:solidFill>
                <a:srgbClr val="222222"/>
              </a:solidFill>
              <a:latin typeface="Open Sans"/>
            </a:endParaRPr>
          </a:p>
          <a:p>
            <a:r>
              <a:rPr lang="el-GR" dirty="0">
                <a:solidFill>
                  <a:srgbClr val="222222"/>
                </a:solidFill>
                <a:latin typeface="Open Sans"/>
              </a:rPr>
              <a:t>Πιθανότατα οι αστεροειδείς που χαρακτηρίζονται ως “δυνητικά επικίνδυνοι”, δηλαδή αυτοί των οποίων οι τροχιά του φέρνει κοντά στη Γη και σε περίπτωση πρόσκρουσης μπορεί να προκαλέσουν κατακλυσμιαία καταστροφή, είναι πολύ περισσότεροι από αυτούς που έχει καταγράψει η NASA.</a:t>
            </a:r>
          </a:p>
          <a:p>
            <a:endParaRPr lang="en-US" sz="1200" dirty="0">
              <a:solidFill>
                <a:srgbClr val="222222"/>
              </a:solidFill>
              <a:latin typeface="Open Sans"/>
            </a:endParaRPr>
          </a:p>
          <a:p>
            <a:r>
              <a:rPr lang="el-GR" dirty="0">
                <a:solidFill>
                  <a:srgbClr val="222222"/>
                </a:solidFill>
                <a:latin typeface="Open Sans"/>
              </a:rPr>
              <a:t>Η τροχιά ενός αστεροειδή για να χαρακτηριστεί “δυνητικά επικίνδυνος”, θα πρέπει να είναι μικρότερη από 0,05 αστρονομικές μονάδες (AU), ή 19,5 φορές την απόσταση Γης-Σελήνης που είναι περίπου 300.000 χιλιόμετρα.</a:t>
            </a:r>
            <a:endParaRPr lang="en-US" dirty="0">
              <a:solidFill>
                <a:srgbClr val="222222"/>
              </a:solidFill>
              <a:latin typeface="Open Sans"/>
            </a:endParaRPr>
          </a:p>
          <a:p>
            <a:endParaRPr lang="en-US" sz="1200" dirty="0">
              <a:solidFill>
                <a:srgbClr val="222222"/>
              </a:solidFill>
              <a:latin typeface="Open Sans"/>
            </a:endParaRPr>
          </a:p>
          <a:p>
            <a:r>
              <a:rPr lang="el-GR" dirty="0">
                <a:solidFill>
                  <a:srgbClr val="222222"/>
                </a:solidFill>
                <a:latin typeface="Open Sans"/>
              </a:rPr>
              <a:t>Στη περίπτωση του 2016 NF23, </a:t>
            </a:r>
            <a:r>
              <a:rPr lang="el-GR" b="1" dirty="0">
                <a:solidFill>
                  <a:srgbClr val="222222"/>
                </a:solidFill>
                <a:latin typeface="Open Sans"/>
              </a:rPr>
              <a:t>η πλησιέστερη διέλευση από το πλανήτη μας</a:t>
            </a:r>
            <a:r>
              <a:rPr lang="el-GR" dirty="0">
                <a:solidFill>
                  <a:srgbClr val="222222"/>
                </a:solidFill>
                <a:latin typeface="Open Sans"/>
              </a:rPr>
              <a:t> θα λάβει χώρα στις 2829/8 και θα είναι σε απόσταση 0,034 αστρονομικών μονάδων, ή περίπου </a:t>
            </a:r>
            <a:r>
              <a:rPr lang="el-GR" b="1" dirty="0">
                <a:solidFill>
                  <a:srgbClr val="222222"/>
                </a:solidFill>
                <a:latin typeface="Open Sans"/>
              </a:rPr>
              <a:t>4.800.000 χιλιόμετρα, γεγονός που σημαίνει πως δεν υπάρχει κανένας κίνδυνος για τη Γη</a:t>
            </a:r>
            <a:r>
              <a:rPr lang="el-GR" dirty="0">
                <a:solidFill>
                  <a:srgbClr val="222222"/>
                </a:solidFill>
                <a:latin typeface="Open Sans"/>
              </a:rPr>
              <a:t>.</a:t>
            </a:r>
          </a:p>
          <a:p>
            <a:endParaRPr lang="en-US" sz="1200" dirty="0">
              <a:solidFill>
                <a:srgbClr val="222222"/>
              </a:solidFill>
              <a:latin typeface="Open Sans"/>
            </a:endParaRPr>
          </a:p>
          <a:p>
            <a:r>
              <a:rPr lang="el-GR" dirty="0">
                <a:solidFill>
                  <a:srgbClr val="222222"/>
                </a:solidFill>
                <a:latin typeface="Open Sans"/>
              </a:rPr>
              <a:t>Ο 2016 NF23 είναι ένας αστεροειδής μήκους 160 μέτρων που ταξιδεύει με ταχύτητα 32.000 χιλιομέτρων την ώρα.</a:t>
            </a:r>
          </a:p>
          <a:p>
            <a:endParaRPr lang="el-GR" sz="1700" b="0" i="0" dirty="0">
              <a:solidFill>
                <a:srgbClr val="222222"/>
              </a:solidFill>
              <a:effectLst/>
              <a:latin typeface="Open Sans"/>
            </a:endParaRPr>
          </a:p>
        </p:txBody>
      </p:sp>
    </p:spTree>
    <p:extLst>
      <p:ext uri="{BB962C8B-B14F-4D97-AF65-F5344CB8AC3E}">
        <p14:creationId xmlns:p14="http://schemas.microsoft.com/office/powerpoint/2010/main" val="365499268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A046C62-A345-475B-99B8-C21DEB6587D1}"/>
              </a:ext>
            </a:extLst>
          </p:cNvPr>
          <p:cNvSpPr/>
          <p:nvPr/>
        </p:nvSpPr>
        <p:spPr>
          <a:xfrm>
            <a:off x="5775486" y="6132384"/>
            <a:ext cx="5498390" cy="461665"/>
          </a:xfrm>
          <a:prstGeom prst="rect">
            <a:avLst/>
          </a:prstGeom>
        </p:spPr>
        <p:txBody>
          <a:bodyPr wrap="square">
            <a:spAutoFit/>
          </a:bodyPr>
          <a:lstStyle/>
          <a:p>
            <a:r>
              <a:rPr lang="el-GR" sz="12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3"/>
              </a:rPr>
              <a:t>https://www.cnn.gr/news/kosmos/story/144029/h-alitheia-gia-ton-epikindyno-asteroeidi-poy-tha-perasei-konta-apo-ti-gi</a:t>
            </a:r>
            <a:r>
              <a:rPr lang="el-GR" sz="1200" dirty="0">
                <a:latin typeface="Calibri" panose="020F0502020204030204" pitchFamily="34" charset="0"/>
                <a:ea typeface="Calibri" panose="020F0502020204030204" pitchFamily="34" charset="0"/>
                <a:cs typeface="Times New Roman" panose="02020603050405020304" pitchFamily="18" charset="0"/>
              </a:rPr>
              <a:t>  </a:t>
            </a:r>
            <a:endParaRPr lang="en-CY" sz="1200" dirty="0"/>
          </a:p>
        </p:txBody>
      </p:sp>
      <p:pic>
        <p:nvPicPr>
          <p:cNvPr id="13" name="Picture 12">
            <a:extLst>
              <a:ext uri="{FF2B5EF4-FFF2-40B4-BE49-F238E27FC236}">
                <a16:creationId xmlns:a16="http://schemas.microsoft.com/office/drawing/2014/main" id="{28AA3B0C-C907-40D7-9685-3C8A574B56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9909" y="558406"/>
            <a:ext cx="6451196" cy="5375998"/>
          </a:xfrm>
          <a:prstGeom prst="rect">
            <a:avLst/>
          </a:prstGeom>
        </p:spPr>
      </p:pic>
      <p:pic>
        <p:nvPicPr>
          <p:cNvPr id="15" name="Picture 14">
            <a:extLst>
              <a:ext uri="{FF2B5EF4-FFF2-40B4-BE49-F238E27FC236}">
                <a16:creationId xmlns:a16="http://schemas.microsoft.com/office/drawing/2014/main" id="{EBD0CF07-0E04-4983-83E2-2E94D20008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421" y="4232875"/>
            <a:ext cx="4708637" cy="1183663"/>
          </a:xfrm>
          <a:prstGeom prst="rect">
            <a:avLst/>
          </a:prstGeom>
        </p:spPr>
      </p:pic>
      <p:pic>
        <p:nvPicPr>
          <p:cNvPr id="16" name="Picture 15">
            <a:extLst>
              <a:ext uri="{FF2B5EF4-FFF2-40B4-BE49-F238E27FC236}">
                <a16:creationId xmlns:a16="http://schemas.microsoft.com/office/drawing/2014/main" id="{0A824058-3DD1-42FF-8063-B672BDDE99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8463" y="5426716"/>
            <a:ext cx="4708637" cy="1257966"/>
          </a:xfrm>
          <a:prstGeom prst="rect">
            <a:avLst/>
          </a:prstGeom>
        </p:spPr>
      </p:pic>
      <p:pic>
        <p:nvPicPr>
          <p:cNvPr id="19" name="Picture 18">
            <a:extLst>
              <a:ext uri="{FF2B5EF4-FFF2-40B4-BE49-F238E27FC236}">
                <a16:creationId xmlns:a16="http://schemas.microsoft.com/office/drawing/2014/main" id="{A347B57B-272C-42A5-90F7-DF28BBFF15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5421" y="1429195"/>
            <a:ext cx="4486308" cy="2771795"/>
          </a:xfrm>
          <a:prstGeom prst="rect">
            <a:avLst/>
          </a:prstGeom>
        </p:spPr>
      </p:pic>
      <p:pic>
        <p:nvPicPr>
          <p:cNvPr id="20" name="Picture 19">
            <a:extLst>
              <a:ext uri="{FF2B5EF4-FFF2-40B4-BE49-F238E27FC236}">
                <a16:creationId xmlns:a16="http://schemas.microsoft.com/office/drawing/2014/main" id="{8AE44BFA-D398-47E3-8D20-C9BE07AB42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895" y="96633"/>
            <a:ext cx="5295939" cy="1571636"/>
          </a:xfrm>
          <a:prstGeom prst="rect">
            <a:avLst/>
          </a:prstGeom>
        </p:spPr>
      </p:pic>
    </p:spTree>
    <p:extLst>
      <p:ext uri="{BB962C8B-B14F-4D97-AF65-F5344CB8AC3E}">
        <p14:creationId xmlns:p14="http://schemas.microsoft.com/office/powerpoint/2010/main" val="217881257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1D38D7-FCAE-47B0-B617-3859021AC8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614" y="317335"/>
            <a:ext cx="5090544" cy="6223330"/>
          </a:xfrm>
          <a:prstGeom prst="rect">
            <a:avLst/>
          </a:prstGeom>
        </p:spPr>
      </p:pic>
      <p:pic>
        <p:nvPicPr>
          <p:cNvPr id="14" name="Picture 13">
            <a:extLst>
              <a:ext uri="{FF2B5EF4-FFF2-40B4-BE49-F238E27FC236}">
                <a16:creationId xmlns:a16="http://schemas.microsoft.com/office/drawing/2014/main" id="{8914471C-0951-4F22-B14E-08F0318677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1691" y="151200"/>
            <a:ext cx="5923010" cy="3150824"/>
          </a:xfrm>
          <a:prstGeom prst="rect">
            <a:avLst/>
          </a:prstGeom>
        </p:spPr>
      </p:pic>
      <p:pic>
        <p:nvPicPr>
          <p:cNvPr id="16" name="Picture 15">
            <a:extLst>
              <a:ext uri="{FF2B5EF4-FFF2-40B4-BE49-F238E27FC236}">
                <a16:creationId xmlns:a16="http://schemas.microsoft.com/office/drawing/2014/main" id="{AA6AD6B1-7518-476D-B3D7-ACE4C32F06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1691" y="3319263"/>
            <a:ext cx="5199651" cy="3484084"/>
          </a:xfrm>
          <a:prstGeom prst="rect">
            <a:avLst/>
          </a:prstGeom>
        </p:spPr>
      </p:pic>
      <p:sp>
        <p:nvSpPr>
          <p:cNvPr id="4" name="Rectangle 3">
            <a:extLst>
              <a:ext uri="{FF2B5EF4-FFF2-40B4-BE49-F238E27FC236}">
                <a16:creationId xmlns:a16="http://schemas.microsoft.com/office/drawing/2014/main" id="{DBBB7AC9-2765-4E19-92E3-E0840E745911}"/>
              </a:ext>
            </a:extLst>
          </p:cNvPr>
          <p:cNvSpPr/>
          <p:nvPr/>
        </p:nvSpPr>
        <p:spPr>
          <a:xfrm>
            <a:off x="980236" y="6479680"/>
            <a:ext cx="3759299" cy="312650"/>
          </a:xfrm>
          <a:prstGeom prst="rect">
            <a:avLst/>
          </a:prstGeom>
        </p:spPr>
        <p:txBody>
          <a:bodyPr wrap="none">
            <a:spAutoFit/>
          </a:bodyPr>
          <a:lstStyle/>
          <a:p>
            <a:pPr>
              <a:lnSpc>
                <a:spcPct val="107000"/>
              </a:lnSpc>
              <a:spcAft>
                <a:spcPts val="800"/>
              </a:spcAft>
            </a:pPr>
            <a:r>
              <a:rPr lang="en-US" sz="1400" u="sng" dirty="0">
                <a:hlinkClick r:id="rId6"/>
              </a:rPr>
              <a:t>http://ellinikahoaxes.gr/2018/08/22/2016-nf23/</a:t>
            </a:r>
            <a:r>
              <a:rPr lang="en-US" sz="1400" dirty="0"/>
              <a:t> </a:t>
            </a:r>
          </a:p>
        </p:txBody>
      </p:sp>
    </p:spTree>
    <p:extLst>
      <p:ext uri="{BB962C8B-B14F-4D97-AF65-F5344CB8AC3E}">
        <p14:creationId xmlns:p14="http://schemas.microsoft.com/office/powerpoint/2010/main" val="365795053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F7C28D-E0CD-40CF-90C2-81CA917EA2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4904" y="172933"/>
            <a:ext cx="3005373" cy="5122797"/>
          </a:xfrm>
          <a:prstGeom prst="rect">
            <a:avLst/>
          </a:prstGeom>
        </p:spPr>
      </p:pic>
      <p:pic>
        <p:nvPicPr>
          <p:cNvPr id="4" name="Picture 3">
            <a:extLst>
              <a:ext uri="{FF2B5EF4-FFF2-40B4-BE49-F238E27FC236}">
                <a16:creationId xmlns:a16="http://schemas.microsoft.com/office/drawing/2014/main" id="{219BD5C7-5334-4706-8189-6640FC4B17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34791" y="174095"/>
            <a:ext cx="5444822" cy="919018"/>
          </a:xfrm>
          <a:prstGeom prst="rect">
            <a:avLst/>
          </a:prstGeom>
        </p:spPr>
      </p:pic>
      <p:sp>
        <p:nvSpPr>
          <p:cNvPr id="5" name="Rectangle 4">
            <a:extLst>
              <a:ext uri="{FF2B5EF4-FFF2-40B4-BE49-F238E27FC236}">
                <a16:creationId xmlns:a16="http://schemas.microsoft.com/office/drawing/2014/main" id="{FDA16CA9-BA0F-4CF0-A79E-EC19F1BEBA93}"/>
              </a:ext>
            </a:extLst>
          </p:cNvPr>
          <p:cNvSpPr/>
          <p:nvPr/>
        </p:nvSpPr>
        <p:spPr>
          <a:xfrm>
            <a:off x="4347662" y="1234886"/>
            <a:ext cx="4436338" cy="3050900"/>
          </a:xfrm>
          <a:prstGeom prst="rect">
            <a:avLst/>
          </a:prstGeom>
        </p:spPr>
        <p:txBody>
          <a:bodyPr wrap="square">
            <a:spAutoFit/>
          </a:bodyPr>
          <a:lstStyle/>
          <a:p>
            <a:pPr>
              <a:lnSpc>
                <a:spcPct val="115000"/>
              </a:lnSpc>
              <a:spcBef>
                <a:spcPts val="800"/>
              </a:spcBef>
            </a:pPr>
            <a:r>
              <a:rPr lang="el-GR" sz="1400" dirty="0">
                <a:latin typeface="Calibri" panose="020F0502020204030204" pitchFamily="34" charset="0"/>
                <a:ea typeface="Calibri" panose="020F0502020204030204" pitchFamily="34" charset="0"/>
                <a:cs typeface="Times New Roman" panose="02020603050405020304" pitchFamily="18" charset="0"/>
              </a:rPr>
              <a:t>Τρεις Βρετανοί επιστήμονες, οι Ντέιβιντ Τάλες, </a:t>
            </a:r>
            <a:r>
              <a:rPr lang="el-GR" sz="1400" dirty="0" err="1">
                <a:latin typeface="Calibri" panose="020F0502020204030204" pitchFamily="34" charset="0"/>
                <a:ea typeface="Calibri" panose="020F0502020204030204" pitchFamily="34" charset="0"/>
                <a:cs typeface="Times New Roman" panose="02020603050405020304" pitchFamily="18" charset="0"/>
              </a:rPr>
              <a:t>Ντάνκαν</a:t>
            </a:r>
            <a:r>
              <a:rPr lang="el-GR" sz="1400" dirty="0">
                <a:latin typeface="Calibri" panose="020F0502020204030204" pitchFamily="34" charset="0"/>
                <a:ea typeface="Calibri" panose="020F0502020204030204" pitchFamily="34" charset="0"/>
                <a:cs typeface="Times New Roman" panose="02020603050405020304" pitchFamily="18" charset="0"/>
              </a:rPr>
              <a:t> </a:t>
            </a:r>
            <a:r>
              <a:rPr lang="el-GR" sz="1400" dirty="0" err="1">
                <a:latin typeface="Calibri" panose="020F0502020204030204" pitchFamily="34" charset="0"/>
                <a:ea typeface="Calibri" panose="020F0502020204030204" pitchFamily="34" charset="0"/>
                <a:cs typeface="Times New Roman" panose="02020603050405020304" pitchFamily="18" charset="0"/>
              </a:rPr>
              <a:t>Χόλντεϊν</a:t>
            </a:r>
            <a:r>
              <a:rPr lang="el-GR" sz="1400" dirty="0">
                <a:latin typeface="Calibri" panose="020F0502020204030204" pitchFamily="34" charset="0"/>
                <a:ea typeface="Calibri" panose="020F0502020204030204" pitchFamily="34" charset="0"/>
                <a:cs typeface="Times New Roman" panose="02020603050405020304" pitchFamily="18" charset="0"/>
              </a:rPr>
              <a:t> και </a:t>
            </a:r>
            <a:r>
              <a:rPr lang="el-GR" sz="1400" dirty="0" err="1">
                <a:latin typeface="Calibri" panose="020F0502020204030204" pitchFamily="34" charset="0"/>
                <a:ea typeface="Calibri" panose="020F0502020204030204" pitchFamily="34" charset="0"/>
                <a:cs typeface="Times New Roman" panose="02020603050405020304" pitchFamily="18" charset="0"/>
              </a:rPr>
              <a:t>Τζ</a:t>
            </a:r>
            <a:r>
              <a:rPr lang="el-GR" sz="1400" dirty="0">
                <a:latin typeface="Calibri" panose="020F0502020204030204" pitchFamily="34" charset="0"/>
                <a:ea typeface="Calibri" panose="020F0502020204030204" pitchFamily="34" charset="0"/>
                <a:cs typeface="Times New Roman" panose="02020603050405020304" pitchFamily="18" charset="0"/>
              </a:rPr>
              <a:t>. Μάικλ </a:t>
            </a:r>
            <a:r>
              <a:rPr lang="el-GR" sz="1400" dirty="0" err="1">
                <a:latin typeface="Calibri" panose="020F0502020204030204" pitchFamily="34" charset="0"/>
                <a:ea typeface="Calibri" panose="020F0502020204030204" pitchFamily="34" charset="0"/>
                <a:cs typeface="Times New Roman" panose="02020603050405020304" pitchFamily="18" charset="0"/>
              </a:rPr>
              <a:t>Κόστερλιτς</a:t>
            </a:r>
            <a:r>
              <a:rPr lang="el-GR" sz="1400" dirty="0">
                <a:latin typeface="Calibri" panose="020F0502020204030204" pitchFamily="34" charset="0"/>
                <a:ea typeface="Calibri" panose="020F0502020204030204" pitchFamily="34" charset="0"/>
                <a:cs typeface="Times New Roman" panose="02020603050405020304" pitchFamily="18" charset="0"/>
              </a:rPr>
              <a:t>, βραβεύονται με το </a:t>
            </a:r>
            <a:r>
              <a:rPr lang="el-GR" sz="1400" dirty="0" err="1">
                <a:latin typeface="Calibri" panose="020F0502020204030204" pitchFamily="34" charset="0"/>
                <a:ea typeface="Calibri" panose="020F0502020204030204" pitchFamily="34" charset="0"/>
                <a:cs typeface="Times New Roman" panose="02020603050405020304" pitchFamily="18" charset="0"/>
              </a:rPr>
              <a:t>Νομπέλ</a:t>
            </a:r>
            <a:r>
              <a:rPr lang="el-GR" sz="1400" dirty="0">
                <a:latin typeface="Calibri" panose="020F0502020204030204" pitchFamily="34" charset="0"/>
                <a:ea typeface="Calibri" panose="020F0502020204030204" pitchFamily="34" charset="0"/>
                <a:cs typeface="Times New Roman" panose="02020603050405020304" pitchFamily="18" charset="0"/>
              </a:rPr>
              <a:t> Φυσικής για τις έρευνές τους πάνω στην εξωτική ύλη.  «Οι ανακαλύψεις τους επέτρεψαν την καταγραφή προόδου στη θεωρητική κατανόηση των μυστηρίων της ύλης και στη δημιουργία νέων προοπτικών για την ανάπτυξη καινοτόμων υλικών», αναφέρεται στην ανακοίνωση του Ιδρύματος </a:t>
            </a:r>
            <a:r>
              <a:rPr lang="el-GR" sz="1400" dirty="0" err="1">
                <a:latin typeface="Calibri" panose="020F0502020204030204" pitchFamily="34" charset="0"/>
                <a:ea typeface="Calibri" panose="020F0502020204030204" pitchFamily="34" charset="0"/>
                <a:cs typeface="Times New Roman" panose="02020603050405020304" pitchFamily="18" charset="0"/>
              </a:rPr>
              <a:t>Νομπέλ</a:t>
            </a:r>
            <a:r>
              <a:rPr lang="el-GR" sz="1400" dirty="0">
                <a:latin typeface="Calibri" panose="020F0502020204030204" pitchFamily="34" charset="0"/>
                <a:ea typeface="Calibri" panose="020F0502020204030204" pitchFamily="34" charset="0"/>
                <a:cs typeface="Times New Roman" panose="02020603050405020304" pitchFamily="18" charset="0"/>
              </a:rPr>
              <a:t>.  Ο Ντέιβιντ Τάλες (</a:t>
            </a:r>
            <a:r>
              <a:rPr lang="el-GR" sz="1400" dirty="0" err="1">
                <a:latin typeface="Calibri" panose="020F0502020204030204" pitchFamily="34" charset="0"/>
                <a:ea typeface="Calibri" panose="020F0502020204030204" pitchFamily="34" charset="0"/>
                <a:cs typeface="Times New Roman" panose="02020603050405020304" pitchFamily="18" charset="0"/>
              </a:rPr>
              <a:t>David</a:t>
            </a:r>
            <a:r>
              <a:rPr lang="el-GR" sz="1400" dirty="0">
                <a:latin typeface="Calibri" panose="020F0502020204030204" pitchFamily="34" charset="0"/>
                <a:ea typeface="Calibri" panose="020F0502020204030204" pitchFamily="34" charset="0"/>
                <a:cs typeface="Times New Roman" panose="02020603050405020304" pitchFamily="18" charset="0"/>
              </a:rPr>
              <a:t> </a:t>
            </a:r>
            <a:r>
              <a:rPr lang="el-GR" sz="1400" dirty="0" err="1">
                <a:latin typeface="Calibri" panose="020F0502020204030204" pitchFamily="34" charset="0"/>
                <a:ea typeface="Calibri" panose="020F0502020204030204" pitchFamily="34" charset="0"/>
                <a:cs typeface="Times New Roman" panose="02020603050405020304" pitchFamily="18" charset="0"/>
              </a:rPr>
              <a:t>Thouless</a:t>
            </a:r>
            <a:r>
              <a:rPr lang="el-GR" sz="1400" dirty="0">
                <a:latin typeface="Calibri" panose="020F0502020204030204" pitchFamily="34" charset="0"/>
                <a:ea typeface="Calibri" panose="020F0502020204030204" pitchFamily="34" charset="0"/>
                <a:cs typeface="Times New Roman" panose="02020603050405020304" pitchFamily="18" charset="0"/>
              </a:rPr>
              <a:t>) είναι 82 ετών, έχει γεννηθεί στη Σκωτία, είναι επίτιμος καθηγητής του Πανεπιστημίου της </a:t>
            </a:r>
            <a:r>
              <a:rPr lang="el-GR" sz="1400" dirty="0" err="1">
                <a:latin typeface="Calibri" panose="020F0502020204030204" pitchFamily="34" charset="0"/>
                <a:ea typeface="Calibri" panose="020F0502020204030204" pitchFamily="34" charset="0"/>
                <a:cs typeface="Times New Roman" panose="02020603050405020304" pitchFamily="18" charset="0"/>
              </a:rPr>
              <a:t>Washington</a:t>
            </a:r>
            <a:r>
              <a:rPr lang="el-GR" sz="1400" dirty="0">
                <a:latin typeface="Calibri" panose="020F0502020204030204" pitchFamily="34" charset="0"/>
                <a:ea typeface="Calibri" panose="020F0502020204030204" pitchFamily="34" charset="0"/>
                <a:cs typeface="Times New Roman" panose="02020603050405020304" pitchFamily="18" charset="0"/>
              </a:rPr>
              <a:t> στο </a:t>
            </a:r>
            <a:r>
              <a:rPr lang="el-GR" sz="1400" dirty="0" err="1">
                <a:latin typeface="Calibri" panose="020F0502020204030204" pitchFamily="34" charset="0"/>
                <a:ea typeface="Calibri" panose="020F0502020204030204" pitchFamily="34" charset="0"/>
                <a:cs typeface="Times New Roman" panose="02020603050405020304" pitchFamily="18" charset="0"/>
              </a:rPr>
              <a:t>Σιάτλ</a:t>
            </a:r>
            <a:r>
              <a:rPr lang="el-GR" sz="1400" dirty="0">
                <a:latin typeface="Calibri" panose="020F0502020204030204" pitchFamily="34" charset="0"/>
                <a:ea typeface="Calibri" panose="020F0502020204030204" pitchFamily="34" charset="0"/>
                <a:cs typeface="Times New Roman" panose="02020603050405020304" pitchFamily="18" charset="0"/>
              </a:rPr>
              <a:t> και λαμβάνει το ήμισυ του βραβείου.</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B6FA8A59-6699-4DFB-A930-A51089F23DED}"/>
              </a:ext>
            </a:extLst>
          </p:cNvPr>
          <p:cNvSpPr/>
          <p:nvPr/>
        </p:nvSpPr>
        <p:spPr>
          <a:xfrm>
            <a:off x="9496266" y="5387248"/>
            <a:ext cx="2548011" cy="553998"/>
          </a:xfrm>
          <a:prstGeom prst="rect">
            <a:avLst/>
          </a:prstGeom>
        </p:spPr>
        <p:txBody>
          <a:bodyPr wrap="square">
            <a:spAutoFit/>
          </a:bodyPr>
          <a:lstStyle/>
          <a:p>
            <a:r>
              <a:rPr lang="el-GR" sz="1000" u="sng" dirty="0">
                <a:hlinkClick r:id="rId5"/>
              </a:rPr>
              <a:t>https://gr.euronews.com/2016/10/04/how-a-bun-a-bagel-and-a-pretzel-explain-the-2016-nobel-prize-for-physics</a:t>
            </a:r>
            <a:r>
              <a:rPr lang="el-GR" sz="1000" dirty="0"/>
              <a:t> </a:t>
            </a:r>
            <a:endParaRPr lang="en-CY" sz="1000" dirty="0"/>
          </a:p>
        </p:txBody>
      </p:sp>
      <p:pic>
        <p:nvPicPr>
          <p:cNvPr id="3" name="Picture 2">
            <a:extLst>
              <a:ext uri="{FF2B5EF4-FFF2-40B4-BE49-F238E27FC236}">
                <a16:creationId xmlns:a16="http://schemas.microsoft.com/office/drawing/2014/main" id="{132CC258-3668-41B1-833E-B6B64361A5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904" y="1093113"/>
            <a:ext cx="4153758" cy="3050900"/>
          </a:xfrm>
          <a:prstGeom prst="rect">
            <a:avLst/>
          </a:prstGeom>
        </p:spPr>
      </p:pic>
      <p:sp>
        <p:nvSpPr>
          <p:cNvPr id="9" name="Rectangle 8">
            <a:extLst>
              <a:ext uri="{FF2B5EF4-FFF2-40B4-BE49-F238E27FC236}">
                <a16:creationId xmlns:a16="http://schemas.microsoft.com/office/drawing/2014/main" id="{0D407E5E-96A1-4557-917E-3C6947D65C7F}"/>
              </a:ext>
            </a:extLst>
          </p:cNvPr>
          <p:cNvSpPr/>
          <p:nvPr/>
        </p:nvSpPr>
        <p:spPr>
          <a:xfrm>
            <a:off x="313991" y="4230493"/>
            <a:ext cx="8606809" cy="2410212"/>
          </a:xfrm>
          <a:prstGeom prst="rect">
            <a:avLst/>
          </a:prstGeom>
        </p:spPr>
        <p:txBody>
          <a:bodyPr wrap="square">
            <a:spAutoFit/>
          </a:bodyPr>
          <a:lstStyle/>
          <a:p>
            <a:pPr>
              <a:lnSpc>
                <a:spcPct val="115000"/>
              </a:lnSpc>
              <a:spcBef>
                <a:spcPts val="800"/>
              </a:spcBef>
            </a:pPr>
            <a:r>
              <a:rPr lang="el-GR" sz="1400" dirty="0">
                <a:latin typeface="Calibri" panose="020F0502020204030204" pitchFamily="34" charset="0"/>
                <a:ea typeface="Calibri" panose="020F0502020204030204" pitchFamily="34" charset="0"/>
                <a:cs typeface="Times New Roman" panose="02020603050405020304" pitchFamily="18" charset="0"/>
              </a:rPr>
              <a:t>Το δεύτερο ήμισυ μοιράζονται οι </a:t>
            </a:r>
            <a:r>
              <a:rPr lang="el-GR" sz="1400" dirty="0" err="1">
                <a:latin typeface="Calibri" panose="020F0502020204030204" pitchFamily="34" charset="0"/>
                <a:ea typeface="Calibri" panose="020F0502020204030204" pitchFamily="34" charset="0"/>
                <a:cs typeface="Times New Roman" panose="02020603050405020304" pitchFamily="18" charset="0"/>
              </a:rPr>
              <a:t>Ντάνκαν</a:t>
            </a:r>
            <a:r>
              <a:rPr lang="el-GR" sz="1400" dirty="0">
                <a:latin typeface="Calibri" panose="020F0502020204030204" pitchFamily="34" charset="0"/>
                <a:ea typeface="Calibri" panose="020F0502020204030204" pitchFamily="34" charset="0"/>
                <a:cs typeface="Times New Roman" panose="02020603050405020304" pitchFamily="18" charset="0"/>
              </a:rPr>
              <a:t> </a:t>
            </a:r>
            <a:r>
              <a:rPr lang="el-GR" sz="1400" dirty="0" err="1">
                <a:latin typeface="Calibri" panose="020F0502020204030204" pitchFamily="34" charset="0"/>
                <a:ea typeface="Calibri" panose="020F0502020204030204" pitchFamily="34" charset="0"/>
                <a:cs typeface="Times New Roman" panose="02020603050405020304" pitchFamily="18" charset="0"/>
              </a:rPr>
              <a:t>Χόλντεϊν</a:t>
            </a:r>
            <a:r>
              <a:rPr lang="el-GR" sz="1400" dirty="0">
                <a:latin typeface="Calibri" panose="020F0502020204030204" pitchFamily="34" charset="0"/>
                <a:ea typeface="Calibri" panose="020F0502020204030204" pitchFamily="34" charset="0"/>
                <a:cs typeface="Times New Roman" panose="02020603050405020304" pitchFamily="18" charset="0"/>
              </a:rPr>
              <a:t> (</a:t>
            </a:r>
            <a:r>
              <a:rPr lang="el-GR" sz="1400" dirty="0" err="1">
                <a:latin typeface="Calibri" panose="020F0502020204030204" pitchFamily="34" charset="0"/>
                <a:ea typeface="Calibri" panose="020F0502020204030204" pitchFamily="34" charset="0"/>
                <a:cs typeface="Times New Roman" panose="02020603050405020304" pitchFamily="18" charset="0"/>
              </a:rPr>
              <a:t>Duncan</a:t>
            </a:r>
            <a:r>
              <a:rPr lang="el-GR" sz="1400" dirty="0">
                <a:latin typeface="Calibri" panose="020F0502020204030204" pitchFamily="34" charset="0"/>
                <a:ea typeface="Calibri" panose="020F0502020204030204" pitchFamily="34" charset="0"/>
                <a:cs typeface="Times New Roman" panose="02020603050405020304" pitchFamily="18" charset="0"/>
              </a:rPr>
              <a:t> </a:t>
            </a:r>
            <a:r>
              <a:rPr lang="el-GR" sz="1400" dirty="0" err="1">
                <a:latin typeface="Calibri" panose="020F0502020204030204" pitchFamily="34" charset="0"/>
                <a:ea typeface="Calibri" panose="020F0502020204030204" pitchFamily="34" charset="0"/>
                <a:cs typeface="Times New Roman" panose="02020603050405020304" pitchFamily="18" charset="0"/>
              </a:rPr>
              <a:t>Haldane</a:t>
            </a:r>
            <a:r>
              <a:rPr lang="el-GR" sz="1400" dirty="0">
                <a:latin typeface="Calibri" panose="020F0502020204030204" pitchFamily="34" charset="0"/>
                <a:ea typeface="Calibri" panose="020F0502020204030204" pitchFamily="34" charset="0"/>
                <a:cs typeface="Times New Roman" panose="02020603050405020304" pitchFamily="18" charset="0"/>
              </a:rPr>
              <a:t>), 65 ετών, γεννημένος στο Λονδίνο, καθηγητής στο </a:t>
            </a:r>
            <a:r>
              <a:rPr lang="el-GR" sz="1400" dirty="0" err="1">
                <a:latin typeface="Calibri" panose="020F0502020204030204" pitchFamily="34" charset="0"/>
                <a:ea typeface="Calibri" panose="020F0502020204030204" pitchFamily="34" charset="0"/>
                <a:cs typeface="Times New Roman" panose="02020603050405020304" pitchFamily="18" charset="0"/>
              </a:rPr>
              <a:t>Princeton</a:t>
            </a:r>
            <a:r>
              <a:rPr lang="el-GR" sz="1400" dirty="0">
                <a:latin typeface="Calibri" panose="020F0502020204030204" pitchFamily="34" charset="0"/>
                <a:ea typeface="Calibri" panose="020F0502020204030204" pitchFamily="34" charset="0"/>
                <a:cs typeface="Times New Roman" panose="02020603050405020304" pitchFamily="18" charset="0"/>
              </a:rPr>
              <a:t> και Μάικλ </a:t>
            </a:r>
            <a:r>
              <a:rPr lang="el-GR" sz="1400" dirty="0" err="1">
                <a:latin typeface="Calibri" panose="020F0502020204030204" pitchFamily="34" charset="0"/>
                <a:ea typeface="Calibri" panose="020F0502020204030204" pitchFamily="34" charset="0"/>
                <a:cs typeface="Times New Roman" panose="02020603050405020304" pitchFamily="18" charset="0"/>
              </a:rPr>
              <a:t>Κόστερλιτς</a:t>
            </a:r>
            <a:r>
              <a:rPr lang="el-GR" sz="1400" dirty="0">
                <a:latin typeface="Calibri" panose="020F0502020204030204" pitchFamily="34" charset="0"/>
                <a:ea typeface="Calibri" panose="020F0502020204030204" pitchFamily="34" charset="0"/>
                <a:cs typeface="Times New Roman" panose="02020603050405020304" pitchFamily="18" charset="0"/>
              </a:rPr>
              <a:t> (Michael </a:t>
            </a:r>
            <a:r>
              <a:rPr lang="el-GR" sz="1400" dirty="0" err="1">
                <a:latin typeface="Calibri" panose="020F0502020204030204" pitchFamily="34" charset="0"/>
                <a:ea typeface="Calibri" panose="020F0502020204030204" pitchFamily="34" charset="0"/>
                <a:cs typeface="Times New Roman" panose="02020603050405020304" pitchFamily="18" charset="0"/>
              </a:rPr>
              <a:t>Kosterlitz</a:t>
            </a:r>
            <a:r>
              <a:rPr lang="el-GR" sz="1400" dirty="0">
                <a:latin typeface="Calibri" panose="020F0502020204030204" pitchFamily="34" charset="0"/>
                <a:ea typeface="Calibri" panose="020F0502020204030204" pitchFamily="34" charset="0"/>
                <a:cs typeface="Times New Roman" panose="02020603050405020304" pitchFamily="18" charset="0"/>
              </a:rPr>
              <a:t>), γεννημένος στη Σκωτία το 1942 και καθηγητής στο Πανεπιστήμιο Brown του </a:t>
            </a:r>
            <a:r>
              <a:rPr lang="el-GR" sz="1400" dirty="0" err="1">
                <a:latin typeface="Calibri" panose="020F0502020204030204" pitchFamily="34" charset="0"/>
                <a:ea typeface="Calibri" panose="020F0502020204030204" pitchFamily="34" charset="0"/>
                <a:cs typeface="Times New Roman" panose="02020603050405020304" pitchFamily="18" charset="0"/>
              </a:rPr>
              <a:t>Πρόβιντενς</a:t>
            </a:r>
            <a:r>
              <a:rPr lang="el-GR" sz="1400" dirty="0">
                <a:latin typeface="Calibri" panose="020F0502020204030204" pitchFamily="34" charset="0"/>
                <a:ea typeface="Calibri" panose="020F0502020204030204" pitchFamily="34" charset="0"/>
                <a:cs typeface="Times New Roman" panose="02020603050405020304" pitchFamily="18" charset="0"/>
              </a:rPr>
              <a:t> (</a:t>
            </a:r>
            <a:r>
              <a:rPr lang="el-GR" sz="1400" dirty="0" err="1">
                <a:latin typeface="Calibri" panose="020F0502020204030204" pitchFamily="34" charset="0"/>
                <a:ea typeface="Calibri" panose="020F0502020204030204" pitchFamily="34" charset="0"/>
                <a:cs typeface="Times New Roman" panose="02020603050405020304" pitchFamily="18" charset="0"/>
              </a:rPr>
              <a:t>Ρόουντ</a:t>
            </a:r>
            <a:r>
              <a:rPr lang="el-GR" sz="1400" dirty="0">
                <a:latin typeface="Calibri" panose="020F0502020204030204" pitchFamily="34" charset="0"/>
                <a:ea typeface="Calibri" panose="020F0502020204030204" pitchFamily="34" charset="0"/>
                <a:cs typeface="Times New Roman" panose="02020603050405020304" pitchFamily="18" charset="0"/>
              </a:rPr>
              <a:t> </a:t>
            </a:r>
            <a:r>
              <a:rPr lang="el-GR" sz="1400" dirty="0" err="1">
                <a:latin typeface="Calibri" panose="020F0502020204030204" pitchFamily="34" charset="0"/>
                <a:ea typeface="Calibri" panose="020F0502020204030204" pitchFamily="34" charset="0"/>
                <a:cs typeface="Times New Roman" panose="02020603050405020304" pitchFamily="18" charset="0"/>
              </a:rPr>
              <a:t>Άιλαντ</a:t>
            </a:r>
            <a:r>
              <a:rPr lang="el-GR" sz="1400" dirty="0">
                <a:latin typeface="Calibri" panose="020F0502020204030204" pitchFamily="34" charset="0"/>
                <a:ea typeface="Calibri" panose="020F0502020204030204" pitchFamily="34" charset="0"/>
                <a:cs typeface="Times New Roman" panose="02020603050405020304" pitchFamily="18" charset="0"/>
              </a:rPr>
              <a:t>). Βραβεύονται «για τις θεωρητικές ανακαλύψεις των μεταβάσεων της </a:t>
            </a:r>
            <a:r>
              <a:rPr lang="el-GR" sz="1400" dirty="0" err="1">
                <a:latin typeface="Calibri" panose="020F0502020204030204" pitchFamily="34" charset="0"/>
                <a:ea typeface="Calibri" panose="020F0502020204030204" pitchFamily="34" charset="0"/>
                <a:cs typeface="Times New Roman" panose="02020603050405020304" pitchFamily="18" charset="0"/>
              </a:rPr>
              <a:t>τοπολογικής</a:t>
            </a:r>
            <a:r>
              <a:rPr lang="el-GR" sz="1400" dirty="0">
                <a:latin typeface="Calibri" panose="020F0502020204030204" pitchFamily="34" charset="0"/>
                <a:ea typeface="Calibri" panose="020F0502020204030204" pitchFamily="34" charset="0"/>
                <a:cs typeface="Times New Roman" panose="02020603050405020304" pitchFamily="18" charset="0"/>
              </a:rPr>
              <a:t> φάσης και των </a:t>
            </a:r>
            <a:r>
              <a:rPr lang="el-GR" sz="1400" dirty="0" err="1">
                <a:latin typeface="Calibri" panose="020F0502020204030204" pitchFamily="34" charset="0"/>
                <a:ea typeface="Calibri" panose="020F0502020204030204" pitchFamily="34" charset="0"/>
                <a:cs typeface="Times New Roman" panose="02020603050405020304" pitchFamily="18" charset="0"/>
              </a:rPr>
              <a:t>τοπολογικών</a:t>
            </a:r>
            <a:r>
              <a:rPr lang="el-GR" sz="1400" dirty="0">
                <a:latin typeface="Calibri" panose="020F0502020204030204" pitchFamily="34" charset="0"/>
                <a:ea typeface="Calibri" panose="020F0502020204030204" pitchFamily="34" charset="0"/>
                <a:cs typeface="Times New Roman" panose="02020603050405020304" pitchFamily="18" charset="0"/>
              </a:rPr>
              <a:t> φάσεων της ύλης», αναφέρει στην ανακοίνωσή της η Επιτροπή, σύμφωνα με το ΑΠΕ.</a:t>
            </a:r>
          </a:p>
          <a:p>
            <a:pPr>
              <a:lnSpc>
                <a:spcPct val="115000"/>
              </a:lnSpc>
              <a:spcBef>
                <a:spcPts val="800"/>
              </a:spcBef>
            </a:pPr>
            <a:r>
              <a:rPr lang="el-GR" sz="1400" dirty="0">
                <a:latin typeface="Calibri" panose="020F0502020204030204" pitchFamily="34" charset="0"/>
                <a:ea typeface="Calibri" panose="020F0502020204030204" pitchFamily="34" charset="0"/>
                <a:cs typeface="Times New Roman" panose="02020603050405020304" pitchFamily="18" charset="0"/>
              </a:rPr>
              <a:t> «Οι βραβευόμενοι αυτή τη χρονιά άνοιξαν τον δρόμο σε έναν άγνωστο κόσμο όπου η ύλη μπορεί να λάβει ασυνήθιστες μορφές. Χρησιμοποίησαν εξελιγμένες μαθηματικές μεθόδους για να μελετήσουν φάσεις ή ασυνήθιστες καταστάσεις της ύλης, όπως οι υπεραγωγοί, τα </a:t>
            </a:r>
            <a:r>
              <a:rPr lang="el-GR" sz="1400" dirty="0" err="1">
                <a:latin typeface="Calibri" panose="020F0502020204030204" pitchFamily="34" charset="0"/>
                <a:ea typeface="Calibri" panose="020F0502020204030204" pitchFamily="34" charset="0"/>
                <a:cs typeface="Times New Roman" panose="02020603050405020304" pitchFamily="18" charset="0"/>
              </a:rPr>
              <a:t>υπερρευστά</a:t>
            </a:r>
            <a:r>
              <a:rPr lang="el-GR" sz="1400" dirty="0">
                <a:latin typeface="Calibri" panose="020F0502020204030204" pitchFamily="34" charset="0"/>
                <a:ea typeface="Calibri" panose="020F0502020204030204" pitchFamily="34" charset="0"/>
                <a:cs typeface="Times New Roman" panose="02020603050405020304" pitchFamily="18" charset="0"/>
              </a:rPr>
              <a:t> και/ή οι λεπτές μαγνητικές μεμβράνες».  Οι εφαρμογές των ερευνών τους αναμένονται στους τομείς της επιστήμης των υλικών και στην ηλεκτρονική</a:t>
            </a:r>
            <a:r>
              <a:rPr lang="en-US" sz="1400" dirty="0">
                <a:latin typeface="Calibri" panose="020F0502020204030204" pitchFamily="34" charset="0"/>
                <a:ea typeface="Calibri" panose="020F0502020204030204" pitchFamily="34" charset="0"/>
                <a:cs typeface="Times New Roman" panose="02020603050405020304" pitchFamily="18" charset="0"/>
              </a:rPr>
              <a:t>.</a:t>
            </a:r>
            <a:endParaRPr lang="en-CY" sz="1400" dirty="0"/>
          </a:p>
        </p:txBody>
      </p:sp>
      <p:sp>
        <p:nvSpPr>
          <p:cNvPr id="10" name="Rectangle 9">
            <a:extLst>
              <a:ext uri="{FF2B5EF4-FFF2-40B4-BE49-F238E27FC236}">
                <a16:creationId xmlns:a16="http://schemas.microsoft.com/office/drawing/2014/main" id="{0AFFEEFF-DCBB-4132-87BF-B5955F930926}"/>
              </a:ext>
            </a:extLst>
          </p:cNvPr>
          <p:cNvSpPr/>
          <p:nvPr/>
        </p:nvSpPr>
        <p:spPr>
          <a:xfrm>
            <a:off x="313991" y="6614299"/>
            <a:ext cx="6096000" cy="249684"/>
          </a:xfrm>
          <a:prstGeom prst="rect">
            <a:avLst/>
          </a:prstGeom>
        </p:spPr>
        <p:txBody>
          <a:bodyPr>
            <a:spAutoFit/>
          </a:bodyPr>
          <a:lstStyle/>
          <a:p>
            <a:pPr>
              <a:lnSpc>
                <a:spcPct val="107000"/>
              </a:lnSpc>
              <a:spcBef>
                <a:spcPts val="800"/>
              </a:spcBef>
            </a:pPr>
            <a:r>
              <a:rPr lang="el-GR" sz="10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7"/>
              </a:rPr>
              <a:t>https://www.cnn.gr/news/kosmos/story/48935/se-treis-vretanoys-epistimones-to-nompel-fysikis-2016</a:t>
            </a:r>
            <a:r>
              <a:rPr lang="el-GR" sz="1000" dirty="0">
                <a:latin typeface="Calibri" panose="020F0502020204030204" pitchFamily="34" charset="0"/>
                <a:ea typeface="Calibri" panose="020F0502020204030204" pitchFamily="34" charset="0"/>
                <a:cs typeface="Times New Roman" panose="02020603050405020304" pitchFamily="18" charset="0"/>
              </a:rPr>
              <a:t> </a:t>
            </a:r>
            <a:endParaRPr lang="en-CY"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0718517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b="11753"/>
          <a:stretch/>
        </p:blipFill>
        <p:spPr>
          <a:xfrm>
            <a:off x="168361" y="228600"/>
            <a:ext cx="5799759" cy="5705061"/>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8120" y="228600"/>
            <a:ext cx="6070436" cy="6400800"/>
          </a:xfrm>
          <a:prstGeom prst="rect">
            <a:avLst/>
          </a:prstGeom>
        </p:spPr>
      </p:pic>
    </p:spTree>
    <p:extLst>
      <p:ext uri="{BB962C8B-B14F-4D97-AF65-F5344CB8AC3E}">
        <p14:creationId xmlns:p14="http://schemas.microsoft.com/office/powerpoint/2010/main" val="3619727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647904" y="1382401"/>
            <a:ext cx="9535880" cy="5454262"/>
          </a:xfrm>
          <a:prstGeom prst="rect">
            <a:avLst/>
          </a:prstGeom>
        </p:spPr>
      </p:pic>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2"/>
          <p:cNvSpPr/>
          <p:nvPr/>
        </p:nvSpPr>
        <p:spPr>
          <a:xfrm>
            <a:off x="8508997" y="1341660"/>
            <a:ext cx="3498137" cy="400110"/>
          </a:xfrm>
          <a:prstGeom prst="rect">
            <a:avLst/>
          </a:prstGeom>
        </p:spPr>
        <p:txBody>
          <a:bodyPr wrap="none">
            <a:spAutoFit/>
          </a:bodyPr>
          <a:lstStyle/>
          <a:p>
            <a:r>
              <a:rPr lang="en-US" sz="2000" b="1" dirty="0">
                <a:hlinkClick r:id="rId4"/>
              </a:rPr>
              <a:t>http://tovatraxi.com/about-2/</a:t>
            </a:r>
            <a:r>
              <a:rPr lang="en-US" sz="2000" b="1" dirty="0"/>
              <a:t> </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904" y="756981"/>
            <a:ext cx="2716546" cy="3572442"/>
          </a:xfrm>
          <a:prstGeom prst="rect">
            <a:avLst/>
          </a:prstGeom>
        </p:spPr>
      </p:pic>
      <p:sp>
        <p:nvSpPr>
          <p:cNvPr id="10" name="Right Arrow 9"/>
          <p:cNvSpPr/>
          <p:nvPr/>
        </p:nvSpPr>
        <p:spPr>
          <a:xfrm rot="10800000">
            <a:off x="8249562" y="3429000"/>
            <a:ext cx="1146930" cy="7006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63116" y="395153"/>
            <a:ext cx="8927349" cy="980544"/>
          </a:xfrm>
          <a:prstGeom prst="rect">
            <a:avLst/>
          </a:prstGeom>
          <a:ln>
            <a:noFill/>
          </a:ln>
          <a:effectLst>
            <a:softEdge rad="112500"/>
          </a:effectLst>
        </p:spPr>
      </p:pic>
      <p:sp>
        <p:nvSpPr>
          <p:cNvPr id="5" name="Rectangle 4"/>
          <p:cNvSpPr/>
          <p:nvPr/>
        </p:nvSpPr>
        <p:spPr>
          <a:xfrm>
            <a:off x="154668" y="37038"/>
            <a:ext cx="11795132" cy="384721"/>
          </a:xfrm>
          <a:prstGeom prst="rect">
            <a:avLst/>
          </a:prstGeom>
        </p:spPr>
        <p:txBody>
          <a:bodyPr wrap="square">
            <a:spAutoFit/>
          </a:bodyPr>
          <a:lstStyle/>
          <a:p>
            <a:pPr lvl="0">
              <a:defRPr/>
            </a:pPr>
            <a:r>
              <a:rPr lang="en-US" sz="1900" b="1" u="sng" dirty="0">
                <a:hlinkClick r:id="rId7"/>
              </a:rPr>
              <a:t>http://tovatraxi.com/science/se-omada-epistimonon-pou-xemplexe-ta-akoustika-enos-kinhtou-to-nompel-fysikhs</a:t>
            </a:r>
            <a:r>
              <a:rPr lang="en-US" sz="1900" b="1" dirty="0"/>
              <a:t> </a:t>
            </a:r>
          </a:p>
        </p:txBody>
      </p:sp>
      <p:sp>
        <p:nvSpPr>
          <p:cNvPr id="12" name="Right Arrow 11"/>
          <p:cNvSpPr/>
          <p:nvPr/>
        </p:nvSpPr>
        <p:spPr>
          <a:xfrm rot="10800000">
            <a:off x="8216511" y="4399705"/>
            <a:ext cx="1146930" cy="655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9">
            <a:extLst>
              <a:ext uri="{FF2B5EF4-FFF2-40B4-BE49-F238E27FC236}">
                <a16:creationId xmlns:a16="http://schemas.microsoft.com/office/drawing/2014/main" id="{696A2519-B077-4A80-81C0-745B73047E15}"/>
              </a:ext>
            </a:extLst>
          </p:cNvPr>
          <p:cNvSpPr/>
          <p:nvPr/>
        </p:nvSpPr>
        <p:spPr>
          <a:xfrm>
            <a:off x="2104994" y="2031377"/>
            <a:ext cx="628409" cy="5118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llout: Right Arrow 5">
            <a:extLst>
              <a:ext uri="{FF2B5EF4-FFF2-40B4-BE49-F238E27FC236}">
                <a16:creationId xmlns:a16="http://schemas.microsoft.com/office/drawing/2014/main" id="{2665E0FA-9D87-442A-8DBC-F5822FF09EE7}"/>
              </a:ext>
            </a:extLst>
          </p:cNvPr>
          <p:cNvSpPr/>
          <p:nvPr/>
        </p:nvSpPr>
        <p:spPr>
          <a:xfrm rot="5400000">
            <a:off x="887851" y="-696148"/>
            <a:ext cx="798163" cy="2264533"/>
          </a:xfrm>
          <a:prstGeom prst="rightArrow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cxnSp>
        <p:nvCxnSpPr>
          <p:cNvPr id="14" name="Straight Connector 13">
            <a:extLst>
              <a:ext uri="{FF2B5EF4-FFF2-40B4-BE49-F238E27FC236}">
                <a16:creationId xmlns:a16="http://schemas.microsoft.com/office/drawing/2014/main" id="{64FF8C90-6E10-4DF7-ACB0-CFB307313D08}"/>
              </a:ext>
            </a:extLst>
          </p:cNvPr>
          <p:cNvCxnSpPr/>
          <p:nvPr/>
        </p:nvCxnSpPr>
        <p:spPr>
          <a:xfrm>
            <a:off x="2838247" y="2374741"/>
            <a:ext cx="2728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7B56371-C512-477F-8835-46AB7603B4BC}"/>
              </a:ext>
            </a:extLst>
          </p:cNvPr>
          <p:cNvCxnSpPr>
            <a:cxnSpLocks/>
          </p:cNvCxnSpPr>
          <p:nvPr/>
        </p:nvCxnSpPr>
        <p:spPr>
          <a:xfrm>
            <a:off x="3295222" y="3981541"/>
            <a:ext cx="47352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447CD73-58F2-424D-B4E5-EA8D8B030BA4}"/>
              </a:ext>
            </a:extLst>
          </p:cNvPr>
          <p:cNvCxnSpPr>
            <a:cxnSpLocks/>
          </p:cNvCxnSpPr>
          <p:nvPr/>
        </p:nvCxnSpPr>
        <p:spPr>
          <a:xfrm>
            <a:off x="4756800" y="4747736"/>
            <a:ext cx="2947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475EAC4-7A57-466F-9B7D-896726350B78}"/>
              </a:ext>
            </a:extLst>
          </p:cNvPr>
          <p:cNvCxnSpPr>
            <a:cxnSpLocks/>
          </p:cNvCxnSpPr>
          <p:nvPr/>
        </p:nvCxnSpPr>
        <p:spPr>
          <a:xfrm>
            <a:off x="2808450" y="5164741"/>
            <a:ext cx="1792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Callout: Right Arrow 17">
            <a:extLst>
              <a:ext uri="{FF2B5EF4-FFF2-40B4-BE49-F238E27FC236}">
                <a16:creationId xmlns:a16="http://schemas.microsoft.com/office/drawing/2014/main" id="{7FB6ADEC-31ED-4648-9E5A-7DBD47BB5663}"/>
              </a:ext>
            </a:extLst>
          </p:cNvPr>
          <p:cNvSpPr/>
          <p:nvPr/>
        </p:nvSpPr>
        <p:spPr>
          <a:xfrm rot="5400000">
            <a:off x="3869428" y="-308673"/>
            <a:ext cx="1110721" cy="2716545"/>
          </a:xfrm>
          <a:prstGeom prst="rightArrowCallou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spTree>
    <p:extLst>
      <p:ext uri="{BB962C8B-B14F-4D97-AF65-F5344CB8AC3E}">
        <p14:creationId xmlns:p14="http://schemas.microsoft.com/office/powerpoint/2010/main" val="49107237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608" y="74950"/>
            <a:ext cx="11696572" cy="5981076"/>
          </a:xfrm>
          <a:prstGeom prst="rect">
            <a:avLst/>
          </a:prstGeom>
          <a:solidFill>
            <a:srgbClr val="F2A40D"/>
          </a:solidFill>
          <a:ln>
            <a:solidFill>
              <a:srgbClr val="5ABA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6BA1BA71-9FE7-4442-8D98-444C928DFDC9}"/>
              </a:ext>
            </a:extLst>
          </p:cNvPr>
          <p:cNvSpPr/>
          <p:nvPr/>
        </p:nvSpPr>
        <p:spPr>
          <a:xfrm rot="21270338">
            <a:off x="1944760" y="2201348"/>
            <a:ext cx="4228589" cy="972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E</a:t>
            </a:r>
            <a:r>
              <a:rPr kumimoji="0" lang="el-GR" sz="4400" b="1" i="0" u="none" strike="noStrike" kern="1200" cap="none" spc="0" normalizeH="0" baseline="0" noProof="0" dirty="0">
                <a:ln>
                  <a:noFill/>
                </a:ln>
                <a:solidFill>
                  <a:prstClr val="white"/>
                </a:solidFill>
                <a:effectLst/>
                <a:uLnTx/>
                <a:uFillTx/>
                <a:latin typeface="Calibri" panose="020F0502020204030204"/>
                <a:ea typeface="+mn-ea"/>
                <a:cs typeface="+mn-cs"/>
              </a:rPr>
              <a:t>μπιστοσύνη</a:t>
            </a:r>
            <a:endParaRPr kumimoji="0" lang="en-CY"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CFBB048-3FF0-4278-ACA2-75D18C8BC7A3}"/>
              </a:ext>
            </a:extLst>
          </p:cNvPr>
          <p:cNvSpPr/>
          <p:nvPr/>
        </p:nvSpPr>
        <p:spPr>
          <a:xfrm rot="21270338">
            <a:off x="7046349" y="3556531"/>
            <a:ext cx="2710524" cy="972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4400" b="1" i="0" u="none" strike="noStrike" kern="1200" cap="none" spc="0" normalizeH="0" baseline="0" noProof="0" dirty="0">
                <a:ln>
                  <a:noFill/>
                </a:ln>
                <a:solidFill>
                  <a:prstClr val="white"/>
                </a:solidFill>
                <a:effectLst/>
                <a:uLnTx/>
                <a:uFillTx/>
                <a:latin typeface="Calibri" panose="020F0502020204030204"/>
                <a:ea typeface="+mn-ea"/>
                <a:cs typeface="+mn-cs"/>
              </a:rPr>
              <a:t>Κρυφή</a:t>
            </a:r>
            <a:endParaRPr kumimoji="0" lang="en-CY" sz="4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A9B75C1-4C9E-464C-8258-1DAD718F2DED}"/>
              </a:ext>
            </a:extLst>
          </p:cNvPr>
          <p:cNvSpPr/>
          <p:nvPr/>
        </p:nvSpPr>
        <p:spPr>
          <a:xfrm rot="21270338">
            <a:off x="7826220" y="4406955"/>
            <a:ext cx="2704653" cy="972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4400" b="1" i="0" u="none" strike="noStrike" kern="1200" cap="none" spc="0" normalizeH="0" baseline="0" noProof="0" dirty="0">
                <a:ln>
                  <a:noFill/>
                </a:ln>
                <a:solidFill>
                  <a:prstClr val="white"/>
                </a:solidFill>
                <a:effectLst/>
                <a:uLnTx/>
                <a:uFillTx/>
                <a:latin typeface="Calibri" panose="020F0502020204030204"/>
                <a:ea typeface="+mn-ea"/>
                <a:cs typeface="+mn-cs"/>
              </a:rPr>
              <a:t>ατζέντα</a:t>
            </a:r>
            <a:endParaRPr kumimoji="0" lang="en-CY" sz="4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F3CD83CB-3076-4230-8FB4-318F55EF97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2029" y="3551506"/>
            <a:ext cx="995135" cy="974888"/>
          </a:xfrm>
          <a:prstGeom prst="rect">
            <a:avLst/>
          </a:prstGeom>
        </p:spPr>
      </p:pic>
      <p:pic>
        <p:nvPicPr>
          <p:cNvPr id="14" name="Picture 13">
            <a:extLst>
              <a:ext uri="{FF2B5EF4-FFF2-40B4-BE49-F238E27FC236}">
                <a16:creationId xmlns:a16="http://schemas.microsoft.com/office/drawing/2014/main" id="{C44B33F6-88E1-4832-9516-3DE90EA4DB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0273" y="1602397"/>
            <a:ext cx="1095336" cy="1068584"/>
          </a:xfrm>
          <a:prstGeom prst="rect">
            <a:avLst/>
          </a:prstGeom>
        </p:spPr>
      </p:pic>
      <p:cxnSp>
        <p:nvCxnSpPr>
          <p:cNvPr id="17" name="Straight Connector 16"/>
          <p:cNvCxnSpPr/>
          <p:nvPr/>
        </p:nvCxnSpPr>
        <p:spPr>
          <a:xfrm flipV="1">
            <a:off x="0" y="6205643"/>
            <a:ext cx="12192000" cy="55817"/>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CC6ADA7D-2457-B4DC-AF3D-EE3098CF15FD}"/>
              </a:ext>
            </a:extLst>
          </p:cNvPr>
          <p:cNvGrpSpPr/>
          <p:nvPr/>
        </p:nvGrpSpPr>
        <p:grpSpPr>
          <a:xfrm>
            <a:off x="131965" y="6219825"/>
            <a:ext cx="11989695" cy="638175"/>
            <a:chOff x="202305" y="6219825"/>
            <a:chExt cx="11989695" cy="638175"/>
          </a:xfrm>
        </p:grpSpPr>
        <p:sp>
          <p:nvSpPr>
            <p:cNvPr id="4" name="Rectangle 3">
              <a:extLst>
                <a:ext uri="{FF2B5EF4-FFF2-40B4-BE49-F238E27FC236}">
                  <a16:creationId xmlns:a16="http://schemas.microsoft.com/office/drawing/2014/main" id="{BBA65A39-DC8E-9677-5904-4C52F604FF6D}"/>
                </a:ext>
              </a:extLst>
            </p:cNvPr>
            <p:cNvSpPr/>
            <p:nvPr/>
          </p:nvSpPr>
          <p:spPr>
            <a:xfrm>
              <a:off x="9115425" y="6219825"/>
              <a:ext cx="3076575" cy="638175"/>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r">
                <a:spcAft>
                  <a:spcPts val="0"/>
                </a:spcAft>
                <a:tabLst>
                  <a:tab pos="2743200" algn="ctr"/>
                  <a:tab pos="5486400" algn="r"/>
                </a:tabLst>
              </a:pPr>
              <a:r>
                <a:rPr lang="el-GR" sz="1000" b="1" dirty="0">
                  <a:solidFill>
                    <a:srgbClr val="000000"/>
                  </a:solidFill>
                  <a:effectLst/>
                  <a:latin typeface="Arial" panose="020B0604020202020204" pitchFamily="34" charset="0"/>
                  <a:ea typeface="Arial" panose="020B0604020202020204" pitchFamily="34" charset="0"/>
                </a:rPr>
                <a:t> </a:t>
              </a:r>
              <a:endParaRPr lang="en-US" sz="1100" dirty="0">
                <a:effectLst/>
                <a:latin typeface="Arial" panose="020B0604020202020204" pitchFamily="34" charset="0"/>
                <a:ea typeface="Arial" panose="020B0604020202020204" pitchFamily="34" charset="0"/>
              </a:endParaRPr>
            </a:p>
            <a:p>
              <a:pPr algn="r">
                <a:spcAft>
                  <a:spcPts val="0"/>
                </a:spcAft>
                <a:tabLst>
                  <a:tab pos="2743200" algn="ctr"/>
                  <a:tab pos="5486400" algn="r"/>
                </a:tabLst>
              </a:pPr>
              <a:r>
                <a:rPr lang="el-GR" sz="1400" b="1" dirty="0">
                  <a:solidFill>
                    <a:srgbClr val="000000"/>
                  </a:solidFill>
                  <a:effectLst/>
                  <a:latin typeface="Calibri" panose="020F0502020204030204" pitchFamily="34" charset="0"/>
                  <a:ea typeface="Arial" panose="020B0604020202020204" pitchFamily="34" charset="0"/>
                </a:rPr>
                <a:t>Τομέας Εκπαιδευτικής Τεχνολογίας</a:t>
              </a:r>
              <a:endParaRPr lang="en-US" sz="1400" dirty="0">
                <a:effectLst/>
                <a:latin typeface="Arial" panose="020B0604020202020204" pitchFamily="34" charset="0"/>
                <a:ea typeface="Arial" panose="020B0604020202020204" pitchFamily="34" charset="0"/>
              </a:endParaRPr>
            </a:p>
            <a:p>
              <a:pPr algn="r">
                <a:spcAft>
                  <a:spcPts val="0"/>
                </a:spcAft>
                <a:tabLst>
                  <a:tab pos="2743200" algn="ctr"/>
                  <a:tab pos="5486400" algn="r"/>
                </a:tabLst>
              </a:pPr>
              <a:r>
                <a:rPr lang="el-GR" sz="1400" b="1" dirty="0">
                  <a:solidFill>
                    <a:srgbClr val="000000"/>
                  </a:solidFill>
                  <a:effectLst/>
                  <a:latin typeface="Calibri" panose="020F0502020204030204" pitchFamily="34" charset="0"/>
                  <a:ea typeface="Arial" panose="020B0604020202020204" pitchFamily="34" charset="0"/>
                </a:rPr>
                <a:t>Παιδαγωγικό Ινστιτούτο Κύπρου</a:t>
              </a:r>
              <a:r>
                <a:rPr lang="el-GR"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effectLst/>
                <a:latin typeface="Arial" panose="020B0604020202020204" pitchFamily="34" charset="0"/>
                <a:ea typeface="Arial" panose="020B0604020202020204" pitchFamily="34" charset="0"/>
              </a:endParaRPr>
            </a:p>
            <a:p>
              <a:pPr algn="r">
                <a:lnSpc>
                  <a:spcPct val="115000"/>
                </a:lnSpc>
                <a:spcAft>
                  <a:spcPts val="0"/>
                </a:spcAft>
              </a:pPr>
              <a:r>
                <a:rPr lang="el-GR" sz="1100" b="1" dirty="0">
                  <a:solidFill>
                    <a:srgbClr val="000000"/>
                  </a:solidFill>
                  <a:effectLst/>
                  <a:latin typeface="Arial" panose="020B0604020202020204" pitchFamily="34" charset="0"/>
                  <a:ea typeface="Arial" panose="020B0604020202020204" pitchFamily="34" charset="0"/>
                </a:rPr>
                <a:t> </a:t>
              </a:r>
              <a:endParaRPr lang="en-US" sz="1100" dirty="0">
                <a:effectLst/>
                <a:latin typeface="Arial" panose="020B0604020202020204" pitchFamily="34" charset="0"/>
                <a:ea typeface="Arial" panose="020B0604020202020204" pitchFamily="34" charset="0"/>
              </a:endParaRPr>
            </a:p>
          </p:txBody>
        </p:sp>
        <p:grpSp>
          <p:nvGrpSpPr>
            <p:cNvPr id="5" name="Group 4">
              <a:extLst>
                <a:ext uri="{FF2B5EF4-FFF2-40B4-BE49-F238E27FC236}">
                  <a16:creationId xmlns:a16="http://schemas.microsoft.com/office/drawing/2014/main" id="{573062DC-1C58-D55E-1DE1-BEB738819464}"/>
                </a:ext>
              </a:extLst>
            </p:cNvPr>
            <p:cNvGrpSpPr/>
            <p:nvPr/>
          </p:nvGrpSpPr>
          <p:grpSpPr>
            <a:xfrm>
              <a:off x="202305" y="6332269"/>
              <a:ext cx="1093402" cy="498190"/>
              <a:chOff x="202305" y="6332269"/>
              <a:chExt cx="1093402" cy="498190"/>
            </a:xfrm>
          </p:grpSpPr>
          <p:pic>
            <p:nvPicPr>
              <p:cNvPr id="6" name="Picture 5">
                <a:extLst>
                  <a:ext uri="{FF2B5EF4-FFF2-40B4-BE49-F238E27FC236}">
                    <a16:creationId xmlns:a16="http://schemas.microsoft.com/office/drawing/2014/main" id="{B8385178-A3C2-98A8-3FDF-4C23BEB2F4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707" y="6332269"/>
                <a:ext cx="640000" cy="498190"/>
              </a:xfrm>
              <a:prstGeom prst="rect">
                <a:avLst/>
              </a:prstGeom>
            </p:spPr>
          </p:pic>
          <p:pic>
            <p:nvPicPr>
              <p:cNvPr id="7" name="Picture 6" descr="A logo of an owl&#10;&#10;Description automatically generated">
                <a:extLst>
                  <a:ext uri="{FF2B5EF4-FFF2-40B4-BE49-F238E27FC236}">
                    <a16:creationId xmlns:a16="http://schemas.microsoft.com/office/drawing/2014/main" id="{76F0084A-38F2-81E1-B25A-C0347851D0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305" y="6355033"/>
                <a:ext cx="456898" cy="452663"/>
              </a:xfrm>
              <a:prstGeom prst="rect">
                <a:avLst/>
              </a:prstGeom>
            </p:spPr>
          </p:pic>
        </p:grpSp>
      </p:grpSp>
    </p:spTree>
    <p:extLst>
      <p:ext uri="{BB962C8B-B14F-4D97-AF65-F5344CB8AC3E}">
        <p14:creationId xmlns:p14="http://schemas.microsoft.com/office/powerpoint/2010/main" val="404453288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608" y="74950"/>
            <a:ext cx="11696572" cy="5981076"/>
          </a:xfrm>
          <a:prstGeom prst="rect">
            <a:avLst/>
          </a:prstGeom>
          <a:solidFill>
            <a:srgbClr val="F2A40D"/>
          </a:solidFill>
          <a:ln>
            <a:solidFill>
              <a:srgbClr val="5ABA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747D0150-27B7-4C6E-B6F6-DF14E6C49A91}"/>
              </a:ext>
            </a:extLst>
          </p:cNvPr>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p:blipFill>
        <p:spPr bwMode="auto">
          <a:xfrm>
            <a:off x="4212236" y="972319"/>
            <a:ext cx="6208051" cy="4783904"/>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5" name="Picture 14">
            <a:extLst>
              <a:ext uri="{FF2B5EF4-FFF2-40B4-BE49-F238E27FC236}">
                <a16:creationId xmlns:a16="http://schemas.microsoft.com/office/drawing/2014/main" id="{C44B33F6-88E1-4832-9516-3DE90EA4DB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716" y="777447"/>
            <a:ext cx="1095336" cy="1068584"/>
          </a:xfrm>
          <a:prstGeom prst="rect">
            <a:avLst/>
          </a:prstGeom>
        </p:spPr>
      </p:pic>
      <p:cxnSp>
        <p:nvCxnSpPr>
          <p:cNvPr id="12" name="Straight Connector 11"/>
          <p:cNvCxnSpPr/>
          <p:nvPr/>
        </p:nvCxnSpPr>
        <p:spPr>
          <a:xfrm flipV="1">
            <a:off x="0" y="6205643"/>
            <a:ext cx="12192000" cy="55817"/>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2A0CC324-20B2-0744-F415-8BACC0749C8B}"/>
              </a:ext>
            </a:extLst>
          </p:cNvPr>
          <p:cNvGrpSpPr/>
          <p:nvPr/>
        </p:nvGrpSpPr>
        <p:grpSpPr>
          <a:xfrm>
            <a:off x="131965" y="6219825"/>
            <a:ext cx="11989695" cy="638175"/>
            <a:chOff x="202305" y="6219825"/>
            <a:chExt cx="11989695" cy="638175"/>
          </a:xfrm>
        </p:grpSpPr>
        <p:sp>
          <p:nvSpPr>
            <p:cNvPr id="4" name="Rectangle 3">
              <a:extLst>
                <a:ext uri="{FF2B5EF4-FFF2-40B4-BE49-F238E27FC236}">
                  <a16:creationId xmlns:a16="http://schemas.microsoft.com/office/drawing/2014/main" id="{B4532E83-7F3C-C39C-53C1-6EEBC25331FB}"/>
                </a:ext>
              </a:extLst>
            </p:cNvPr>
            <p:cNvSpPr/>
            <p:nvPr/>
          </p:nvSpPr>
          <p:spPr>
            <a:xfrm>
              <a:off x="9115425" y="6219825"/>
              <a:ext cx="3076575" cy="638175"/>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r">
                <a:spcAft>
                  <a:spcPts val="0"/>
                </a:spcAft>
                <a:tabLst>
                  <a:tab pos="2743200" algn="ctr"/>
                  <a:tab pos="5486400" algn="r"/>
                </a:tabLst>
              </a:pPr>
              <a:r>
                <a:rPr lang="el-GR" sz="1000" b="1" dirty="0">
                  <a:solidFill>
                    <a:srgbClr val="000000"/>
                  </a:solidFill>
                  <a:effectLst/>
                  <a:latin typeface="Arial" panose="020B0604020202020204" pitchFamily="34" charset="0"/>
                  <a:ea typeface="Arial" panose="020B0604020202020204" pitchFamily="34" charset="0"/>
                </a:rPr>
                <a:t> </a:t>
              </a:r>
              <a:endParaRPr lang="en-US" sz="1100" dirty="0">
                <a:effectLst/>
                <a:latin typeface="Arial" panose="020B0604020202020204" pitchFamily="34" charset="0"/>
                <a:ea typeface="Arial" panose="020B0604020202020204" pitchFamily="34" charset="0"/>
              </a:endParaRPr>
            </a:p>
            <a:p>
              <a:pPr algn="r">
                <a:spcAft>
                  <a:spcPts val="0"/>
                </a:spcAft>
                <a:tabLst>
                  <a:tab pos="2743200" algn="ctr"/>
                  <a:tab pos="5486400" algn="r"/>
                </a:tabLst>
              </a:pPr>
              <a:r>
                <a:rPr lang="el-GR" sz="1400" b="1" dirty="0">
                  <a:solidFill>
                    <a:srgbClr val="000000"/>
                  </a:solidFill>
                  <a:effectLst/>
                  <a:latin typeface="Calibri" panose="020F0502020204030204" pitchFamily="34" charset="0"/>
                  <a:ea typeface="Arial" panose="020B0604020202020204" pitchFamily="34" charset="0"/>
                </a:rPr>
                <a:t>Τομέας Εκπαιδευτικής Τεχνολογίας</a:t>
              </a:r>
              <a:endParaRPr lang="en-US" sz="1400" dirty="0">
                <a:effectLst/>
                <a:latin typeface="Arial" panose="020B0604020202020204" pitchFamily="34" charset="0"/>
                <a:ea typeface="Arial" panose="020B0604020202020204" pitchFamily="34" charset="0"/>
              </a:endParaRPr>
            </a:p>
            <a:p>
              <a:pPr algn="r">
                <a:spcAft>
                  <a:spcPts val="0"/>
                </a:spcAft>
                <a:tabLst>
                  <a:tab pos="2743200" algn="ctr"/>
                  <a:tab pos="5486400" algn="r"/>
                </a:tabLst>
              </a:pPr>
              <a:r>
                <a:rPr lang="el-GR" sz="1400" b="1" dirty="0">
                  <a:solidFill>
                    <a:srgbClr val="000000"/>
                  </a:solidFill>
                  <a:effectLst/>
                  <a:latin typeface="Calibri" panose="020F0502020204030204" pitchFamily="34" charset="0"/>
                  <a:ea typeface="Arial" panose="020B0604020202020204" pitchFamily="34" charset="0"/>
                </a:rPr>
                <a:t>Παιδαγωγικό Ινστιτούτο Κύπρου</a:t>
              </a:r>
              <a:r>
                <a:rPr lang="el-GR"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effectLst/>
                <a:latin typeface="Arial" panose="020B0604020202020204" pitchFamily="34" charset="0"/>
                <a:ea typeface="Arial" panose="020B0604020202020204" pitchFamily="34" charset="0"/>
              </a:endParaRPr>
            </a:p>
            <a:p>
              <a:pPr algn="r">
                <a:lnSpc>
                  <a:spcPct val="115000"/>
                </a:lnSpc>
                <a:spcAft>
                  <a:spcPts val="0"/>
                </a:spcAft>
              </a:pPr>
              <a:r>
                <a:rPr lang="el-GR" sz="1100" b="1" dirty="0">
                  <a:solidFill>
                    <a:srgbClr val="000000"/>
                  </a:solidFill>
                  <a:effectLst/>
                  <a:latin typeface="Arial" panose="020B0604020202020204" pitchFamily="34" charset="0"/>
                  <a:ea typeface="Arial" panose="020B0604020202020204" pitchFamily="34" charset="0"/>
                </a:rPr>
                <a:t> </a:t>
              </a:r>
              <a:endParaRPr lang="en-US" sz="1100" dirty="0">
                <a:effectLst/>
                <a:latin typeface="Arial" panose="020B0604020202020204" pitchFamily="34" charset="0"/>
                <a:ea typeface="Arial" panose="020B0604020202020204" pitchFamily="34" charset="0"/>
              </a:endParaRPr>
            </a:p>
          </p:txBody>
        </p:sp>
        <p:grpSp>
          <p:nvGrpSpPr>
            <p:cNvPr id="5" name="Group 4">
              <a:extLst>
                <a:ext uri="{FF2B5EF4-FFF2-40B4-BE49-F238E27FC236}">
                  <a16:creationId xmlns:a16="http://schemas.microsoft.com/office/drawing/2014/main" id="{E44126E0-8861-B642-FD05-30D4D5E4D5A9}"/>
                </a:ext>
              </a:extLst>
            </p:cNvPr>
            <p:cNvGrpSpPr/>
            <p:nvPr/>
          </p:nvGrpSpPr>
          <p:grpSpPr>
            <a:xfrm>
              <a:off x="202305" y="6332269"/>
              <a:ext cx="1093402" cy="498190"/>
              <a:chOff x="202305" y="6332269"/>
              <a:chExt cx="1093402" cy="498190"/>
            </a:xfrm>
          </p:grpSpPr>
          <p:pic>
            <p:nvPicPr>
              <p:cNvPr id="6" name="Picture 5">
                <a:extLst>
                  <a:ext uri="{FF2B5EF4-FFF2-40B4-BE49-F238E27FC236}">
                    <a16:creationId xmlns:a16="http://schemas.microsoft.com/office/drawing/2014/main" id="{5614BD12-AA08-F386-B428-464B7227F8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707" y="6332269"/>
                <a:ext cx="640000" cy="498190"/>
              </a:xfrm>
              <a:prstGeom prst="rect">
                <a:avLst/>
              </a:prstGeom>
            </p:spPr>
          </p:pic>
          <p:pic>
            <p:nvPicPr>
              <p:cNvPr id="7" name="Picture 6" descr="A logo of an owl&#10;&#10;Description automatically generated">
                <a:extLst>
                  <a:ext uri="{FF2B5EF4-FFF2-40B4-BE49-F238E27FC236}">
                    <a16:creationId xmlns:a16="http://schemas.microsoft.com/office/drawing/2014/main" id="{6F13514A-77C4-D582-0036-3712118A1B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305" y="6355033"/>
                <a:ext cx="456898" cy="452663"/>
              </a:xfrm>
              <a:prstGeom prst="rect">
                <a:avLst/>
              </a:prstGeom>
            </p:spPr>
          </p:pic>
        </p:grpSp>
      </p:grpSp>
    </p:spTree>
    <p:extLst>
      <p:ext uri="{BB962C8B-B14F-4D97-AF65-F5344CB8AC3E}">
        <p14:creationId xmlns:p14="http://schemas.microsoft.com/office/powerpoint/2010/main" val="106992739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608" y="119921"/>
            <a:ext cx="11696572" cy="5981076"/>
          </a:xfrm>
          <a:prstGeom prst="rect">
            <a:avLst/>
          </a:prstGeom>
          <a:solidFill>
            <a:srgbClr val="F2A40D"/>
          </a:solidFill>
          <a:ln>
            <a:solidFill>
              <a:srgbClr val="5ABA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27309A8-F3DD-4467-864B-8DB1324BFCD2}"/>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642609" y="883753"/>
            <a:ext cx="7434439" cy="4617638"/>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C44B33F6-88E1-4832-9516-3DE90EA4DB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716" y="777447"/>
            <a:ext cx="1095336" cy="1068584"/>
          </a:xfrm>
          <a:prstGeom prst="rect">
            <a:avLst/>
          </a:prstGeom>
        </p:spPr>
      </p:pic>
      <p:cxnSp>
        <p:nvCxnSpPr>
          <p:cNvPr id="12" name="Straight Connector 11"/>
          <p:cNvCxnSpPr/>
          <p:nvPr/>
        </p:nvCxnSpPr>
        <p:spPr>
          <a:xfrm flipV="1">
            <a:off x="0" y="6205643"/>
            <a:ext cx="12192000" cy="55817"/>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B7487FA9-F46C-7092-3D96-AB895EE9231F}"/>
              </a:ext>
            </a:extLst>
          </p:cNvPr>
          <p:cNvGrpSpPr/>
          <p:nvPr/>
        </p:nvGrpSpPr>
        <p:grpSpPr>
          <a:xfrm>
            <a:off x="131965" y="6219825"/>
            <a:ext cx="11989695" cy="638175"/>
            <a:chOff x="202305" y="6219825"/>
            <a:chExt cx="11989695" cy="638175"/>
          </a:xfrm>
        </p:grpSpPr>
        <p:sp>
          <p:nvSpPr>
            <p:cNvPr id="4" name="Rectangle 3">
              <a:extLst>
                <a:ext uri="{FF2B5EF4-FFF2-40B4-BE49-F238E27FC236}">
                  <a16:creationId xmlns:a16="http://schemas.microsoft.com/office/drawing/2014/main" id="{91F31C8B-24ED-4AF1-E36F-12E5959F850E}"/>
                </a:ext>
              </a:extLst>
            </p:cNvPr>
            <p:cNvSpPr/>
            <p:nvPr/>
          </p:nvSpPr>
          <p:spPr>
            <a:xfrm>
              <a:off x="9115425" y="6219825"/>
              <a:ext cx="3076575" cy="638175"/>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r">
                <a:spcAft>
                  <a:spcPts val="0"/>
                </a:spcAft>
                <a:tabLst>
                  <a:tab pos="2743200" algn="ctr"/>
                  <a:tab pos="5486400" algn="r"/>
                </a:tabLst>
              </a:pPr>
              <a:r>
                <a:rPr lang="el-GR" sz="1000" b="1" dirty="0">
                  <a:solidFill>
                    <a:srgbClr val="000000"/>
                  </a:solidFill>
                  <a:effectLst/>
                  <a:latin typeface="Arial" panose="020B0604020202020204" pitchFamily="34" charset="0"/>
                  <a:ea typeface="Arial" panose="020B0604020202020204" pitchFamily="34" charset="0"/>
                </a:rPr>
                <a:t> </a:t>
              </a:r>
              <a:endParaRPr lang="en-US" sz="1100" dirty="0">
                <a:effectLst/>
                <a:latin typeface="Arial" panose="020B0604020202020204" pitchFamily="34" charset="0"/>
                <a:ea typeface="Arial" panose="020B0604020202020204" pitchFamily="34" charset="0"/>
              </a:endParaRPr>
            </a:p>
            <a:p>
              <a:pPr algn="r">
                <a:spcAft>
                  <a:spcPts val="0"/>
                </a:spcAft>
                <a:tabLst>
                  <a:tab pos="2743200" algn="ctr"/>
                  <a:tab pos="5486400" algn="r"/>
                </a:tabLst>
              </a:pPr>
              <a:r>
                <a:rPr lang="el-GR" sz="1400" b="1" dirty="0">
                  <a:solidFill>
                    <a:srgbClr val="000000"/>
                  </a:solidFill>
                  <a:effectLst/>
                  <a:latin typeface="Calibri" panose="020F0502020204030204" pitchFamily="34" charset="0"/>
                  <a:ea typeface="Arial" panose="020B0604020202020204" pitchFamily="34" charset="0"/>
                </a:rPr>
                <a:t>Τομέας Εκπαιδευτικής Τεχνολογίας</a:t>
              </a:r>
              <a:endParaRPr lang="en-US" sz="1400" dirty="0">
                <a:effectLst/>
                <a:latin typeface="Arial" panose="020B0604020202020204" pitchFamily="34" charset="0"/>
                <a:ea typeface="Arial" panose="020B0604020202020204" pitchFamily="34" charset="0"/>
              </a:endParaRPr>
            </a:p>
            <a:p>
              <a:pPr algn="r">
                <a:spcAft>
                  <a:spcPts val="0"/>
                </a:spcAft>
                <a:tabLst>
                  <a:tab pos="2743200" algn="ctr"/>
                  <a:tab pos="5486400" algn="r"/>
                </a:tabLst>
              </a:pPr>
              <a:r>
                <a:rPr lang="el-GR" sz="1400" b="1" dirty="0">
                  <a:solidFill>
                    <a:srgbClr val="000000"/>
                  </a:solidFill>
                  <a:effectLst/>
                  <a:latin typeface="Calibri" panose="020F0502020204030204" pitchFamily="34" charset="0"/>
                  <a:ea typeface="Arial" panose="020B0604020202020204" pitchFamily="34" charset="0"/>
                </a:rPr>
                <a:t>Παιδαγωγικό Ινστιτούτο Κύπρου</a:t>
              </a:r>
              <a:r>
                <a:rPr lang="el-GR"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effectLst/>
                <a:latin typeface="Arial" panose="020B0604020202020204" pitchFamily="34" charset="0"/>
                <a:ea typeface="Arial" panose="020B0604020202020204" pitchFamily="34" charset="0"/>
              </a:endParaRPr>
            </a:p>
            <a:p>
              <a:pPr algn="r">
                <a:lnSpc>
                  <a:spcPct val="115000"/>
                </a:lnSpc>
                <a:spcAft>
                  <a:spcPts val="0"/>
                </a:spcAft>
              </a:pPr>
              <a:r>
                <a:rPr lang="el-GR" sz="1100" b="1" dirty="0">
                  <a:solidFill>
                    <a:srgbClr val="000000"/>
                  </a:solidFill>
                  <a:effectLst/>
                  <a:latin typeface="Arial" panose="020B0604020202020204" pitchFamily="34" charset="0"/>
                  <a:ea typeface="Arial" panose="020B0604020202020204" pitchFamily="34" charset="0"/>
                </a:rPr>
                <a:t> </a:t>
              </a:r>
              <a:endParaRPr lang="en-US" sz="1100" dirty="0">
                <a:effectLst/>
                <a:latin typeface="Arial" panose="020B0604020202020204" pitchFamily="34" charset="0"/>
                <a:ea typeface="Arial" panose="020B0604020202020204" pitchFamily="34" charset="0"/>
              </a:endParaRPr>
            </a:p>
          </p:txBody>
        </p:sp>
        <p:grpSp>
          <p:nvGrpSpPr>
            <p:cNvPr id="5" name="Group 4">
              <a:extLst>
                <a:ext uri="{FF2B5EF4-FFF2-40B4-BE49-F238E27FC236}">
                  <a16:creationId xmlns:a16="http://schemas.microsoft.com/office/drawing/2014/main" id="{DC6E22DF-FEF8-A5E3-3D91-A6BABADBA0CA}"/>
                </a:ext>
              </a:extLst>
            </p:cNvPr>
            <p:cNvGrpSpPr/>
            <p:nvPr/>
          </p:nvGrpSpPr>
          <p:grpSpPr>
            <a:xfrm>
              <a:off x="202305" y="6332269"/>
              <a:ext cx="1093402" cy="498190"/>
              <a:chOff x="202305" y="6332269"/>
              <a:chExt cx="1093402" cy="498190"/>
            </a:xfrm>
          </p:grpSpPr>
          <p:pic>
            <p:nvPicPr>
              <p:cNvPr id="7" name="Picture 6">
                <a:extLst>
                  <a:ext uri="{FF2B5EF4-FFF2-40B4-BE49-F238E27FC236}">
                    <a16:creationId xmlns:a16="http://schemas.microsoft.com/office/drawing/2014/main" id="{DB28E4D0-ECE5-EF55-DD5F-FB777C6634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707" y="6332269"/>
                <a:ext cx="640000" cy="498190"/>
              </a:xfrm>
              <a:prstGeom prst="rect">
                <a:avLst/>
              </a:prstGeom>
            </p:spPr>
          </p:pic>
          <p:pic>
            <p:nvPicPr>
              <p:cNvPr id="13" name="Picture 12" descr="A logo of an owl&#10;&#10;Description automatically generated">
                <a:extLst>
                  <a:ext uri="{FF2B5EF4-FFF2-40B4-BE49-F238E27FC236}">
                    <a16:creationId xmlns:a16="http://schemas.microsoft.com/office/drawing/2014/main" id="{0C2AA3FE-91F6-DE23-CD2A-F6BB754900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305" y="6355033"/>
                <a:ext cx="456898" cy="452663"/>
              </a:xfrm>
              <a:prstGeom prst="rect">
                <a:avLst/>
              </a:prstGeom>
            </p:spPr>
          </p:pic>
        </p:grpSp>
      </p:grpSp>
    </p:spTree>
    <p:extLst>
      <p:ext uri="{BB962C8B-B14F-4D97-AF65-F5344CB8AC3E}">
        <p14:creationId xmlns:p14="http://schemas.microsoft.com/office/powerpoint/2010/main" val="326883228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608" y="89941"/>
            <a:ext cx="11696572" cy="5981076"/>
          </a:xfrm>
          <a:prstGeom prst="rect">
            <a:avLst/>
          </a:prstGeom>
          <a:solidFill>
            <a:srgbClr val="F2A40D"/>
          </a:solidFill>
          <a:ln>
            <a:solidFill>
              <a:srgbClr val="5ABA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C7C3655-7F4C-42B6-9959-93A623FC3BFE}"/>
              </a:ext>
            </a:extLst>
          </p:cNvPr>
          <p:cNvPicPr/>
          <p:nvPr/>
        </p:nvPicPr>
        <p:blipFill rotWithShape="1">
          <a:blip r:embed="rId3" cstate="print">
            <a:extLst>
              <a:ext uri="{28A0092B-C50C-407E-A947-70E740481C1C}">
                <a14:useLocalDpi xmlns:a14="http://schemas.microsoft.com/office/drawing/2010/main" val="0"/>
              </a:ext>
            </a:extLst>
          </a:blip>
          <a:srcRect/>
          <a:stretch/>
        </p:blipFill>
        <p:spPr bwMode="auto">
          <a:xfrm>
            <a:off x="3957403" y="989351"/>
            <a:ext cx="6968448" cy="4732196"/>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C44B33F6-88E1-4832-9516-3DE90EA4DB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716" y="777447"/>
            <a:ext cx="1095336" cy="1068584"/>
          </a:xfrm>
          <a:prstGeom prst="rect">
            <a:avLst/>
          </a:prstGeom>
        </p:spPr>
      </p:pic>
      <p:cxnSp>
        <p:nvCxnSpPr>
          <p:cNvPr id="12" name="Straight Connector 11"/>
          <p:cNvCxnSpPr/>
          <p:nvPr/>
        </p:nvCxnSpPr>
        <p:spPr>
          <a:xfrm flipV="1">
            <a:off x="0" y="6205643"/>
            <a:ext cx="12192000" cy="55817"/>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F9E72811-BA65-7796-84F8-B1EBC29C0EEC}"/>
              </a:ext>
            </a:extLst>
          </p:cNvPr>
          <p:cNvGrpSpPr/>
          <p:nvPr/>
        </p:nvGrpSpPr>
        <p:grpSpPr>
          <a:xfrm>
            <a:off x="131965" y="6219825"/>
            <a:ext cx="11989695" cy="638175"/>
            <a:chOff x="202305" y="6219825"/>
            <a:chExt cx="11989695" cy="638175"/>
          </a:xfrm>
        </p:grpSpPr>
        <p:sp>
          <p:nvSpPr>
            <p:cNvPr id="4" name="Rectangle 3">
              <a:extLst>
                <a:ext uri="{FF2B5EF4-FFF2-40B4-BE49-F238E27FC236}">
                  <a16:creationId xmlns:a16="http://schemas.microsoft.com/office/drawing/2014/main" id="{52E29ADB-A6D3-4D9A-FA9F-77E25EF79EA5}"/>
                </a:ext>
              </a:extLst>
            </p:cNvPr>
            <p:cNvSpPr/>
            <p:nvPr/>
          </p:nvSpPr>
          <p:spPr>
            <a:xfrm>
              <a:off x="9115425" y="6219825"/>
              <a:ext cx="3076575" cy="638175"/>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r">
                <a:spcAft>
                  <a:spcPts val="0"/>
                </a:spcAft>
                <a:tabLst>
                  <a:tab pos="2743200" algn="ctr"/>
                  <a:tab pos="5486400" algn="r"/>
                </a:tabLst>
              </a:pPr>
              <a:r>
                <a:rPr lang="el-GR" sz="1000" b="1" dirty="0">
                  <a:solidFill>
                    <a:srgbClr val="000000"/>
                  </a:solidFill>
                  <a:effectLst/>
                  <a:latin typeface="Arial" panose="020B0604020202020204" pitchFamily="34" charset="0"/>
                  <a:ea typeface="Arial" panose="020B0604020202020204" pitchFamily="34" charset="0"/>
                </a:rPr>
                <a:t> </a:t>
              </a:r>
              <a:endParaRPr lang="en-US" sz="1100" dirty="0">
                <a:effectLst/>
                <a:latin typeface="Arial" panose="020B0604020202020204" pitchFamily="34" charset="0"/>
                <a:ea typeface="Arial" panose="020B0604020202020204" pitchFamily="34" charset="0"/>
              </a:endParaRPr>
            </a:p>
            <a:p>
              <a:pPr algn="r">
                <a:spcAft>
                  <a:spcPts val="0"/>
                </a:spcAft>
                <a:tabLst>
                  <a:tab pos="2743200" algn="ctr"/>
                  <a:tab pos="5486400" algn="r"/>
                </a:tabLst>
              </a:pPr>
              <a:r>
                <a:rPr lang="el-GR" sz="1400" b="1" dirty="0">
                  <a:solidFill>
                    <a:srgbClr val="000000"/>
                  </a:solidFill>
                  <a:effectLst/>
                  <a:latin typeface="Calibri" panose="020F0502020204030204" pitchFamily="34" charset="0"/>
                  <a:ea typeface="Arial" panose="020B0604020202020204" pitchFamily="34" charset="0"/>
                </a:rPr>
                <a:t>Τομέας Εκπαιδευτικής Τεχνολογίας</a:t>
              </a:r>
              <a:endParaRPr lang="en-US" sz="1400" dirty="0">
                <a:effectLst/>
                <a:latin typeface="Arial" panose="020B0604020202020204" pitchFamily="34" charset="0"/>
                <a:ea typeface="Arial" panose="020B0604020202020204" pitchFamily="34" charset="0"/>
              </a:endParaRPr>
            </a:p>
            <a:p>
              <a:pPr algn="r">
                <a:spcAft>
                  <a:spcPts val="0"/>
                </a:spcAft>
                <a:tabLst>
                  <a:tab pos="2743200" algn="ctr"/>
                  <a:tab pos="5486400" algn="r"/>
                </a:tabLst>
              </a:pPr>
              <a:r>
                <a:rPr lang="el-GR" sz="1400" b="1" dirty="0">
                  <a:solidFill>
                    <a:srgbClr val="000000"/>
                  </a:solidFill>
                  <a:effectLst/>
                  <a:latin typeface="Calibri" panose="020F0502020204030204" pitchFamily="34" charset="0"/>
                  <a:ea typeface="Arial" panose="020B0604020202020204" pitchFamily="34" charset="0"/>
                </a:rPr>
                <a:t>Παιδαγωγικό Ινστιτούτο Κύπρου</a:t>
              </a:r>
              <a:r>
                <a:rPr lang="el-GR"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effectLst/>
                <a:latin typeface="Arial" panose="020B0604020202020204" pitchFamily="34" charset="0"/>
                <a:ea typeface="Arial" panose="020B0604020202020204" pitchFamily="34" charset="0"/>
              </a:endParaRPr>
            </a:p>
            <a:p>
              <a:pPr algn="r">
                <a:lnSpc>
                  <a:spcPct val="115000"/>
                </a:lnSpc>
                <a:spcAft>
                  <a:spcPts val="0"/>
                </a:spcAft>
              </a:pPr>
              <a:r>
                <a:rPr lang="el-GR" sz="1100" b="1" dirty="0">
                  <a:solidFill>
                    <a:srgbClr val="000000"/>
                  </a:solidFill>
                  <a:effectLst/>
                  <a:latin typeface="Arial" panose="020B0604020202020204" pitchFamily="34" charset="0"/>
                  <a:ea typeface="Arial" panose="020B0604020202020204" pitchFamily="34" charset="0"/>
                </a:rPr>
                <a:t> </a:t>
              </a:r>
              <a:endParaRPr lang="en-US" sz="1100" dirty="0">
                <a:effectLst/>
                <a:latin typeface="Arial" panose="020B0604020202020204" pitchFamily="34" charset="0"/>
                <a:ea typeface="Arial" panose="020B0604020202020204" pitchFamily="34" charset="0"/>
              </a:endParaRPr>
            </a:p>
          </p:txBody>
        </p:sp>
        <p:grpSp>
          <p:nvGrpSpPr>
            <p:cNvPr id="5" name="Group 4">
              <a:extLst>
                <a:ext uri="{FF2B5EF4-FFF2-40B4-BE49-F238E27FC236}">
                  <a16:creationId xmlns:a16="http://schemas.microsoft.com/office/drawing/2014/main" id="{A4DB3CEC-EBA6-F3F1-B1B0-C4CA978F478B}"/>
                </a:ext>
              </a:extLst>
            </p:cNvPr>
            <p:cNvGrpSpPr/>
            <p:nvPr/>
          </p:nvGrpSpPr>
          <p:grpSpPr>
            <a:xfrm>
              <a:off x="202305" y="6332269"/>
              <a:ext cx="1093402" cy="498190"/>
              <a:chOff x="202305" y="6332269"/>
              <a:chExt cx="1093402" cy="498190"/>
            </a:xfrm>
          </p:grpSpPr>
          <p:pic>
            <p:nvPicPr>
              <p:cNvPr id="7" name="Picture 6">
                <a:extLst>
                  <a:ext uri="{FF2B5EF4-FFF2-40B4-BE49-F238E27FC236}">
                    <a16:creationId xmlns:a16="http://schemas.microsoft.com/office/drawing/2014/main" id="{3363F2C1-AD63-D307-B31C-8BF4E1826E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707" y="6332269"/>
                <a:ext cx="640000" cy="498190"/>
              </a:xfrm>
              <a:prstGeom prst="rect">
                <a:avLst/>
              </a:prstGeom>
            </p:spPr>
          </p:pic>
          <p:pic>
            <p:nvPicPr>
              <p:cNvPr id="13" name="Picture 12" descr="A logo of an owl&#10;&#10;Description automatically generated">
                <a:extLst>
                  <a:ext uri="{FF2B5EF4-FFF2-40B4-BE49-F238E27FC236}">
                    <a16:creationId xmlns:a16="http://schemas.microsoft.com/office/drawing/2014/main" id="{7C79C4C3-523B-454C-0057-55575D9CE4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305" y="6355033"/>
                <a:ext cx="456898" cy="452663"/>
              </a:xfrm>
              <a:prstGeom prst="rect">
                <a:avLst/>
              </a:prstGeom>
            </p:spPr>
          </p:pic>
        </p:grpSp>
      </p:grpSp>
    </p:spTree>
    <p:extLst>
      <p:ext uri="{BB962C8B-B14F-4D97-AF65-F5344CB8AC3E}">
        <p14:creationId xmlns:p14="http://schemas.microsoft.com/office/powerpoint/2010/main" val="170642623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07212" y="418488"/>
            <a:ext cx="6133429" cy="5693866"/>
          </a:xfrm>
          <a:prstGeom prst="rect">
            <a:avLst/>
          </a:prstGeom>
          <a:ln>
            <a:solidFill>
              <a:srgbClr val="5ABAAC"/>
            </a:solidFill>
          </a:ln>
        </p:spPr>
        <p:txBody>
          <a:bodyPr wrap="square">
            <a:spAutoFit/>
          </a:bodyPr>
          <a:lstStyle/>
          <a:p>
            <a:r>
              <a:rPr lang="el-GR" sz="2800" dirty="0"/>
              <a:t>Για παράδειγμα:</a:t>
            </a:r>
          </a:p>
          <a:p>
            <a:pPr marL="457200" indent="-457200">
              <a:buFont typeface="Wingdings" panose="05000000000000000000" pitchFamily="2" charset="2"/>
              <a:buChar char="ü"/>
            </a:pPr>
            <a:r>
              <a:rPr lang="el-GR" sz="2800" dirty="0"/>
              <a:t>Για μια </a:t>
            </a:r>
            <a:r>
              <a:rPr lang="el-GR" sz="2800" b="1" dirty="0"/>
              <a:t>σχολική εργασία </a:t>
            </a:r>
            <a:r>
              <a:rPr lang="el-GR" sz="2800" dirty="0"/>
              <a:t>π.χ., στο μάθημα της Γεωγραφίας;</a:t>
            </a:r>
          </a:p>
          <a:p>
            <a:pPr marL="457200" indent="-457200">
              <a:buFont typeface="Wingdings" panose="05000000000000000000" pitchFamily="2" charset="2"/>
              <a:buChar char="ü"/>
            </a:pPr>
            <a:r>
              <a:rPr lang="el-GR" sz="2800" dirty="0"/>
              <a:t>Για μια </a:t>
            </a:r>
            <a:r>
              <a:rPr lang="el-GR" sz="2800" b="1" dirty="0"/>
              <a:t>ταινία</a:t>
            </a:r>
            <a:r>
              <a:rPr lang="el-GR" sz="2800" dirty="0"/>
              <a:t> που ακούσατε από φίλους ότι είναι καλή και θέλετε να βρείτε περισσότερες πληροφορίες για αυτή;</a:t>
            </a:r>
          </a:p>
          <a:p>
            <a:pPr marL="457200" indent="-457200">
              <a:buFont typeface="Wingdings" panose="05000000000000000000" pitchFamily="2" charset="2"/>
              <a:buChar char="ü"/>
            </a:pPr>
            <a:r>
              <a:rPr lang="el-GR" sz="2800" dirty="0"/>
              <a:t>Για ένα </a:t>
            </a:r>
            <a:r>
              <a:rPr lang="el-GR" sz="2800" b="1" dirty="0"/>
              <a:t>παιχνίδι</a:t>
            </a:r>
            <a:r>
              <a:rPr lang="el-GR" sz="2800" dirty="0"/>
              <a:t> που θα θέλατε πολύ να αποκτούσατε (ή να το λαμβάνατε ως δώρο από τους γονείς / παππού / γιαγιά στα γενέθλιά σας);</a:t>
            </a:r>
          </a:p>
          <a:p>
            <a:pPr marL="457200" indent="-457200">
              <a:buFont typeface="Wingdings" panose="05000000000000000000" pitchFamily="2" charset="2"/>
              <a:buChar char="ü"/>
            </a:pPr>
            <a:r>
              <a:rPr lang="el-GR" sz="2800" dirty="0"/>
              <a:t>Για ένα </a:t>
            </a:r>
            <a:r>
              <a:rPr lang="el-GR" sz="2800" b="1" dirty="0"/>
              <a:t>άθλημα / έναν αγώνα </a:t>
            </a:r>
            <a:r>
              <a:rPr lang="el-GR" sz="2800" dirty="0"/>
              <a:t>μιας ομάδας που σας ενδιαφέρει;</a:t>
            </a:r>
          </a:p>
        </p:txBody>
      </p:sp>
      <p:sp>
        <p:nvSpPr>
          <p:cNvPr id="4" name="Rounded Rectangular Callout 3"/>
          <p:cNvSpPr/>
          <p:nvPr/>
        </p:nvSpPr>
        <p:spPr>
          <a:xfrm>
            <a:off x="7585022" y="343491"/>
            <a:ext cx="4332157" cy="2855050"/>
          </a:xfrm>
          <a:prstGeom prst="wedgeRoundRectCallout">
            <a:avLst>
              <a:gd name="adj1" fmla="val -39842"/>
              <a:gd name="adj2" fmla="val 63335"/>
              <a:gd name="adj3" fmla="val 16667"/>
            </a:avLst>
          </a:prstGeom>
          <a:solidFill>
            <a:srgbClr val="F2A40D"/>
          </a:solidFill>
          <a:ln>
            <a:solidFill>
              <a:srgbClr val="5ABA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a:t>Από ποιες πηγές στο Διαδίκτυο επιλέγετε να αναζητήσετε πληροφορίες για ένα θέμα που σας ενδιαφέρει;</a:t>
            </a:r>
          </a:p>
        </p:txBody>
      </p:sp>
      <p:cxnSp>
        <p:nvCxnSpPr>
          <p:cNvPr id="11" name="Straight Connector 10"/>
          <p:cNvCxnSpPr/>
          <p:nvPr/>
        </p:nvCxnSpPr>
        <p:spPr>
          <a:xfrm flipV="1">
            <a:off x="0" y="6205785"/>
            <a:ext cx="12192000" cy="55817"/>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99D6F4E5-4DC4-785E-CE32-8FA2F0C7819E}"/>
              </a:ext>
            </a:extLst>
          </p:cNvPr>
          <p:cNvGrpSpPr/>
          <p:nvPr/>
        </p:nvGrpSpPr>
        <p:grpSpPr>
          <a:xfrm>
            <a:off x="131965" y="6219825"/>
            <a:ext cx="11989695" cy="638175"/>
            <a:chOff x="202305" y="6219825"/>
            <a:chExt cx="11989695" cy="638175"/>
          </a:xfrm>
        </p:grpSpPr>
        <p:sp>
          <p:nvSpPr>
            <p:cNvPr id="3" name="Rectangle 2">
              <a:extLst>
                <a:ext uri="{FF2B5EF4-FFF2-40B4-BE49-F238E27FC236}">
                  <a16:creationId xmlns:a16="http://schemas.microsoft.com/office/drawing/2014/main" id="{E099AFE2-426C-AA18-95CF-C9C294353863}"/>
                </a:ext>
              </a:extLst>
            </p:cNvPr>
            <p:cNvSpPr/>
            <p:nvPr/>
          </p:nvSpPr>
          <p:spPr>
            <a:xfrm>
              <a:off x="9115425" y="6219825"/>
              <a:ext cx="3076575" cy="638175"/>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r">
                <a:spcAft>
                  <a:spcPts val="0"/>
                </a:spcAft>
                <a:tabLst>
                  <a:tab pos="2743200" algn="ctr"/>
                  <a:tab pos="5486400" algn="r"/>
                </a:tabLst>
              </a:pPr>
              <a:r>
                <a:rPr lang="el-GR" sz="1000" b="1" dirty="0">
                  <a:solidFill>
                    <a:srgbClr val="000000"/>
                  </a:solidFill>
                  <a:effectLst/>
                  <a:latin typeface="Arial" panose="020B0604020202020204" pitchFamily="34" charset="0"/>
                  <a:ea typeface="Arial" panose="020B0604020202020204" pitchFamily="34" charset="0"/>
                </a:rPr>
                <a:t> </a:t>
              </a:r>
              <a:endParaRPr lang="en-US" sz="1100" dirty="0">
                <a:effectLst/>
                <a:latin typeface="Arial" panose="020B0604020202020204" pitchFamily="34" charset="0"/>
                <a:ea typeface="Arial" panose="020B0604020202020204" pitchFamily="34" charset="0"/>
              </a:endParaRPr>
            </a:p>
            <a:p>
              <a:pPr algn="r">
                <a:spcAft>
                  <a:spcPts val="0"/>
                </a:spcAft>
                <a:tabLst>
                  <a:tab pos="2743200" algn="ctr"/>
                  <a:tab pos="5486400" algn="r"/>
                </a:tabLst>
              </a:pPr>
              <a:r>
                <a:rPr lang="el-GR" sz="1400" b="1" dirty="0">
                  <a:solidFill>
                    <a:srgbClr val="000000"/>
                  </a:solidFill>
                  <a:effectLst/>
                  <a:latin typeface="Calibri" panose="020F0502020204030204" pitchFamily="34" charset="0"/>
                  <a:ea typeface="Arial" panose="020B0604020202020204" pitchFamily="34" charset="0"/>
                </a:rPr>
                <a:t>Τομέας Εκπαιδευτικής Τεχνολογίας</a:t>
              </a:r>
              <a:endParaRPr lang="en-US" sz="1400" dirty="0">
                <a:effectLst/>
                <a:latin typeface="Arial" panose="020B0604020202020204" pitchFamily="34" charset="0"/>
                <a:ea typeface="Arial" panose="020B0604020202020204" pitchFamily="34" charset="0"/>
              </a:endParaRPr>
            </a:p>
            <a:p>
              <a:pPr algn="r">
                <a:spcAft>
                  <a:spcPts val="0"/>
                </a:spcAft>
                <a:tabLst>
                  <a:tab pos="2743200" algn="ctr"/>
                  <a:tab pos="5486400" algn="r"/>
                </a:tabLst>
              </a:pPr>
              <a:r>
                <a:rPr lang="el-GR" sz="1400" b="1" dirty="0">
                  <a:solidFill>
                    <a:srgbClr val="000000"/>
                  </a:solidFill>
                  <a:effectLst/>
                  <a:latin typeface="Calibri" panose="020F0502020204030204" pitchFamily="34" charset="0"/>
                  <a:ea typeface="Arial" panose="020B0604020202020204" pitchFamily="34" charset="0"/>
                </a:rPr>
                <a:t>Παιδαγωγικό Ινστιτούτο Κύπρου</a:t>
              </a:r>
              <a:r>
                <a:rPr lang="el-GR"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effectLst/>
                <a:latin typeface="Arial" panose="020B0604020202020204" pitchFamily="34" charset="0"/>
                <a:ea typeface="Arial" panose="020B0604020202020204" pitchFamily="34" charset="0"/>
              </a:endParaRPr>
            </a:p>
            <a:p>
              <a:pPr algn="r">
                <a:lnSpc>
                  <a:spcPct val="115000"/>
                </a:lnSpc>
                <a:spcAft>
                  <a:spcPts val="0"/>
                </a:spcAft>
              </a:pPr>
              <a:r>
                <a:rPr lang="el-GR" sz="1100" b="1" dirty="0">
                  <a:solidFill>
                    <a:srgbClr val="000000"/>
                  </a:solidFill>
                  <a:effectLst/>
                  <a:latin typeface="Arial" panose="020B0604020202020204" pitchFamily="34" charset="0"/>
                  <a:ea typeface="Arial" panose="020B0604020202020204" pitchFamily="34" charset="0"/>
                </a:rPr>
                <a:t> </a:t>
              </a:r>
              <a:endParaRPr lang="en-US" sz="1100" dirty="0">
                <a:effectLst/>
                <a:latin typeface="Arial" panose="020B0604020202020204" pitchFamily="34" charset="0"/>
                <a:ea typeface="Arial" panose="020B0604020202020204" pitchFamily="34" charset="0"/>
              </a:endParaRPr>
            </a:p>
          </p:txBody>
        </p:sp>
        <p:grpSp>
          <p:nvGrpSpPr>
            <p:cNvPr id="5" name="Group 4">
              <a:extLst>
                <a:ext uri="{FF2B5EF4-FFF2-40B4-BE49-F238E27FC236}">
                  <a16:creationId xmlns:a16="http://schemas.microsoft.com/office/drawing/2014/main" id="{49961135-E03F-5690-19A1-3BE8BB9B90BA}"/>
                </a:ext>
              </a:extLst>
            </p:cNvPr>
            <p:cNvGrpSpPr/>
            <p:nvPr/>
          </p:nvGrpSpPr>
          <p:grpSpPr>
            <a:xfrm>
              <a:off x="202305" y="6332269"/>
              <a:ext cx="1093402" cy="498190"/>
              <a:chOff x="202305" y="6332269"/>
              <a:chExt cx="1093402" cy="498190"/>
            </a:xfrm>
          </p:grpSpPr>
          <p:pic>
            <p:nvPicPr>
              <p:cNvPr id="7" name="Picture 6">
                <a:extLst>
                  <a:ext uri="{FF2B5EF4-FFF2-40B4-BE49-F238E27FC236}">
                    <a16:creationId xmlns:a16="http://schemas.microsoft.com/office/drawing/2014/main" id="{AF1A5D47-326D-9285-E682-57ED4611C4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707" y="6332269"/>
                <a:ext cx="640000" cy="498190"/>
              </a:xfrm>
              <a:prstGeom prst="rect">
                <a:avLst/>
              </a:prstGeom>
            </p:spPr>
          </p:pic>
          <p:pic>
            <p:nvPicPr>
              <p:cNvPr id="12" name="Picture 11" descr="A logo of an owl&#10;&#10;Description automatically generated">
                <a:extLst>
                  <a:ext uri="{FF2B5EF4-FFF2-40B4-BE49-F238E27FC236}">
                    <a16:creationId xmlns:a16="http://schemas.microsoft.com/office/drawing/2014/main" id="{FFEC342A-0B2C-1562-508B-106D390DE2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305" y="6355033"/>
                <a:ext cx="456898" cy="452663"/>
              </a:xfrm>
              <a:prstGeom prst="rect">
                <a:avLst/>
              </a:prstGeom>
            </p:spPr>
          </p:pic>
        </p:grpSp>
      </p:grpSp>
    </p:spTree>
    <p:extLst>
      <p:ext uri="{BB962C8B-B14F-4D97-AF65-F5344CB8AC3E}">
        <p14:creationId xmlns:p14="http://schemas.microsoft.com/office/powerpoint/2010/main" val="109572478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608" y="89940"/>
            <a:ext cx="11696572" cy="5981076"/>
          </a:xfrm>
          <a:prstGeom prst="rect">
            <a:avLst/>
          </a:prstGeom>
          <a:solidFill>
            <a:srgbClr val="F2A40D"/>
          </a:solidFill>
          <a:ln>
            <a:solidFill>
              <a:srgbClr val="5ABA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C44B33F6-88E1-4832-9516-3DE90EA4DB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716" y="777447"/>
            <a:ext cx="1095336" cy="1068584"/>
          </a:xfrm>
          <a:prstGeom prst="rect">
            <a:avLst/>
          </a:prstGeom>
        </p:spPr>
      </p:pic>
      <p:pic>
        <p:nvPicPr>
          <p:cNvPr id="10" name="Picture 9">
            <a:extLst>
              <a:ext uri="{FF2B5EF4-FFF2-40B4-BE49-F238E27FC236}">
                <a16:creationId xmlns:a16="http://schemas.microsoft.com/office/drawing/2014/main" id="{79F10767-AE46-4869-8025-75F8B97FF9A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871338" y="1311739"/>
            <a:ext cx="4740682" cy="4708361"/>
          </a:xfrm>
          <a:prstGeom prst="rect">
            <a:avLst/>
          </a:prstGeom>
        </p:spPr>
      </p:pic>
      <p:pic>
        <p:nvPicPr>
          <p:cNvPr id="9" name="Picture 8">
            <a:extLst>
              <a:ext uri="{FF2B5EF4-FFF2-40B4-BE49-F238E27FC236}">
                <a16:creationId xmlns:a16="http://schemas.microsoft.com/office/drawing/2014/main" id="{77974BD3-5D63-48FC-A448-C10CF860662E}"/>
              </a:ext>
            </a:extLst>
          </p:cNvPr>
          <p:cNvPicPr/>
          <p:nvPr/>
        </p:nvPicPr>
        <p:blipFill rotWithShape="1">
          <a:blip r:embed="rId5" cstate="print">
            <a:extLst>
              <a:ext uri="{28A0092B-C50C-407E-A947-70E740481C1C}">
                <a14:useLocalDpi xmlns:a14="http://schemas.microsoft.com/office/drawing/2010/main" val="0"/>
              </a:ext>
            </a:extLst>
          </a:blip>
          <a:srcRect/>
          <a:stretch/>
        </p:blipFill>
        <p:spPr bwMode="auto">
          <a:xfrm>
            <a:off x="3522069" y="386539"/>
            <a:ext cx="4740681" cy="1850399"/>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1F70BA2D-7A9B-4026-9772-8CD0EB0C7D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65191" y="1311738"/>
            <a:ext cx="4599020" cy="4685677"/>
          </a:xfrm>
          <a:prstGeom prst="rect">
            <a:avLst/>
          </a:prstGeom>
        </p:spPr>
      </p:pic>
      <p:cxnSp>
        <p:nvCxnSpPr>
          <p:cNvPr id="15" name="Straight Connector 14"/>
          <p:cNvCxnSpPr/>
          <p:nvPr/>
        </p:nvCxnSpPr>
        <p:spPr>
          <a:xfrm flipV="1">
            <a:off x="0" y="6205643"/>
            <a:ext cx="12192000" cy="55817"/>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EE06153C-AF36-0CEC-CF4C-991AB7B76E5E}"/>
              </a:ext>
            </a:extLst>
          </p:cNvPr>
          <p:cNvGrpSpPr/>
          <p:nvPr/>
        </p:nvGrpSpPr>
        <p:grpSpPr>
          <a:xfrm>
            <a:off x="131965" y="6219825"/>
            <a:ext cx="11989695" cy="638175"/>
            <a:chOff x="202305" y="6219825"/>
            <a:chExt cx="11989695" cy="638175"/>
          </a:xfrm>
        </p:grpSpPr>
        <p:sp>
          <p:nvSpPr>
            <p:cNvPr id="4" name="Rectangle 3">
              <a:extLst>
                <a:ext uri="{FF2B5EF4-FFF2-40B4-BE49-F238E27FC236}">
                  <a16:creationId xmlns:a16="http://schemas.microsoft.com/office/drawing/2014/main" id="{F85F441B-2B83-502E-7ACB-0B3C783FA7C9}"/>
                </a:ext>
              </a:extLst>
            </p:cNvPr>
            <p:cNvSpPr/>
            <p:nvPr/>
          </p:nvSpPr>
          <p:spPr>
            <a:xfrm>
              <a:off x="9115425" y="6219825"/>
              <a:ext cx="3076575" cy="638175"/>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r">
                <a:spcAft>
                  <a:spcPts val="0"/>
                </a:spcAft>
                <a:tabLst>
                  <a:tab pos="2743200" algn="ctr"/>
                  <a:tab pos="5486400" algn="r"/>
                </a:tabLst>
              </a:pPr>
              <a:r>
                <a:rPr lang="el-GR" sz="1000" b="1" dirty="0">
                  <a:solidFill>
                    <a:srgbClr val="000000"/>
                  </a:solidFill>
                  <a:effectLst/>
                  <a:latin typeface="Arial" panose="020B0604020202020204" pitchFamily="34" charset="0"/>
                  <a:ea typeface="Arial" panose="020B0604020202020204" pitchFamily="34" charset="0"/>
                </a:rPr>
                <a:t> </a:t>
              </a:r>
              <a:endParaRPr lang="en-US" sz="1100" dirty="0">
                <a:effectLst/>
                <a:latin typeface="Arial" panose="020B0604020202020204" pitchFamily="34" charset="0"/>
                <a:ea typeface="Arial" panose="020B0604020202020204" pitchFamily="34" charset="0"/>
              </a:endParaRPr>
            </a:p>
            <a:p>
              <a:pPr algn="r">
                <a:spcAft>
                  <a:spcPts val="0"/>
                </a:spcAft>
                <a:tabLst>
                  <a:tab pos="2743200" algn="ctr"/>
                  <a:tab pos="5486400" algn="r"/>
                </a:tabLst>
              </a:pPr>
              <a:r>
                <a:rPr lang="el-GR" sz="1400" b="1" dirty="0">
                  <a:solidFill>
                    <a:srgbClr val="000000"/>
                  </a:solidFill>
                  <a:effectLst/>
                  <a:latin typeface="Calibri" panose="020F0502020204030204" pitchFamily="34" charset="0"/>
                  <a:ea typeface="Arial" panose="020B0604020202020204" pitchFamily="34" charset="0"/>
                </a:rPr>
                <a:t>Τομέας Εκπαιδευτικής Τεχνολογίας</a:t>
              </a:r>
              <a:endParaRPr lang="en-US" sz="1400" dirty="0">
                <a:effectLst/>
                <a:latin typeface="Arial" panose="020B0604020202020204" pitchFamily="34" charset="0"/>
                <a:ea typeface="Arial" panose="020B0604020202020204" pitchFamily="34" charset="0"/>
              </a:endParaRPr>
            </a:p>
            <a:p>
              <a:pPr algn="r">
                <a:spcAft>
                  <a:spcPts val="0"/>
                </a:spcAft>
                <a:tabLst>
                  <a:tab pos="2743200" algn="ctr"/>
                  <a:tab pos="5486400" algn="r"/>
                </a:tabLst>
              </a:pPr>
              <a:r>
                <a:rPr lang="el-GR" sz="1400" b="1" dirty="0">
                  <a:solidFill>
                    <a:srgbClr val="000000"/>
                  </a:solidFill>
                  <a:effectLst/>
                  <a:latin typeface="Calibri" panose="020F0502020204030204" pitchFamily="34" charset="0"/>
                  <a:ea typeface="Arial" panose="020B0604020202020204" pitchFamily="34" charset="0"/>
                </a:rPr>
                <a:t>Παιδαγωγικό Ινστιτούτο Κύπρου</a:t>
              </a:r>
              <a:r>
                <a:rPr lang="el-GR"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effectLst/>
                <a:latin typeface="Arial" panose="020B0604020202020204" pitchFamily="34" charset="0"/>
                <a:ea typeface="Arial" panose="020B0604020202020204" pitchFamily="34" charset="0"/>
              </a:endParaRPr>
            </a:p>
            <a:p>
              <a:pPr algn="r">
                <a:lnSpc>
                  <a:spcPct val="115000"/>
                </a:lnSpc>
                <a:spcAft>
                  <a:spcPts val="0"/>
                </a:spcAft>
              </a:pPr>
              <a:r>
                <a:rPr lang="el-GR" sz="1100" b="1" dirty="0">
                  <a:solidFill>
                    <a:srgbClr val="000000"/>
                  </a:solidFill>
                  <a:effectLst/>
                  <a:latin typeface="Arial" panose="020B0604020202020204" pitchFamily="34" charset="0"/>
                  <a:ea typeface="Arial" panose="020B0604020202020204" pitchFamily="34" charset="0"/>
                </a:rPr>
                <a:t> </a:t>
              </a:r>
              <a:endParaRPr lang="en-US" sz="1100" dirty="0">
                <a:effectLst/>
                <a:latin typeface="Arial" panose="020B0604020202020204" pitchFamily="34" charset="0"/>
                <a:ea typeface="Arial" panose="020B0604020202020204" pitchFamily="34" charset="0"/>
              </a:endParaRPr>
            </a:p>
          </p:txBody>
        </p:sp>
        <p:grpSp>
          <p:nvGrpSpPr>
            <p:cNvPr id="5" name="Group 4">
              <a:extLst>
                <a:ext uri="{FF2B5EF4-FFF2-40B4-BE49-F238E27FC236}">
                  <a16:creationId xmlns:a16="http://schemas.microsoft.com/office/drawing/2014/main" id="{E8416CCF-D1C7-1ADD-8C91-FF0A7B86768A}"/>
                </a:ext>
              </a:extLst>
            </p:cNvPr>
            <p:cNvGrpSpPr/>
            <p:nvPr/>
          </p:nvGrpSpPr>
          <p:grpSpPr>
            <a:xfrm>
              <a:off x="202305" y="6332269"/>
              <a:ext cx="1093402" cy="498190"/>
              <a:chOff x="202305" y="6332269"/>
              <a:chExt cx="1093402" cy="498190"/>
            </a:xfrm>
          </p:grpSpPr>
          <p:pic>
            <p:nvPicPr>
              <p:cNvPr id="6" name="Picture 5">
                <a:extLst>
                  <a:ext uri="{FF2B5EF4-FFF2-40B4-BE49-F238E27FC236}">
                    <a16:creationId xmlns:a16="http://schemas.microsoft.com/office/drawing/2014/main" id="{09F35293-D8EC-60ED-1AC3-B5C455D2148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5707" y="6332269"/>
                <a:ext cx="640000" cy="498190"/>
              </a:xfrm>
              <a:prstGeom prst="rect">
                <a:avLst/>
              </a:prstGeom>
            </p:spPr>
          </p:pic>
          <p:pic>
            <p:nvPicPr>
              <p:cNvPr id="7" name="Picture 6" descr="A logo of an owl&#10;&#10;Description automatically generated">
                <a:extLst>
                  <a:ext uri="{FF2B5EF4-FFF2-40B4-BE49-F238E27FC236}">
                    <a16:creationId xmlns:a16="http://schemas.microsoft.com/office/drawing/2014/main" id="{1370C11E-D820-93C8-6C8D-2BE4CF48493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2305" y="6355033"/>
                <a:ext cx="456898" cy="452663"/>
              </a:xfrm>
              <a:prstGeom prst="rect">
                <a:avLst/>
              </a:prstGeom>
            </p:spPr>
          </p:pic>
        </p:grpSp>
      </p:grpSp>
    </p:spTree>
    <p:extLst>
      <p:ext uri="{BB962C8B-B14F-4D97-AF65-F5344CB8AC3E}">
        <p14:creationId xmlns:p14="http://schemas.microsoft.com/office/powerpoint/2010/main" val="386434702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608" y="89941"/>
            <a:ext cx="11696572" cy="5981076"/>
          </a:xfrm>
          <a:prstGeom prst="rect">
            <a:avLst/>
          </a:prstGeom>
          <a:solidFill>
            <a:srgbClr val="F2A40D"/>
          </a:solidFill>
          <a:ln>
            <a:solidFill>
              <a:srgbClr val="5ABA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A5A522B-3C00-461A-8C94-D83E9DF154B1}"/>
              </a:ext>
            </a:extLst>
          </p:cNvPr>
          <p:cNvSpPr/>
          <p:nvPr/>
        </p:nvSpPr>
        <p:spPr>
          <a:xfrm rot="21389103">
            <a:off x="1511173" y="485391"/>
            <a:ext cx="3901993" cy="792000"/>
          </a:xfrm>
          <a:prstGeom prst="rect">
            <a:avLst/>
          </a:prstGeom>
          <a:effectLst>
            <a:outerShdw blurRad="50800" dist="38100" dir="5400000" algn="t"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3600" b="0" i="0" u="none" strike="noStrike" kern="1200" cap="none" spc="0" normalizeH="0" baseline="0" noProof="0" dirty="0">
                <a:ln>
                  <a:noFill/>
                </a:ln>
                <a:solidFill>
                  <a:prstClr val="white"/>
                </a:solidFill>
                <a:effectLst/>
                <a:uLnTx/>
                <a:uFillTx/>
                <a:latin typeface="Calibri" panose="020F0502020204030204"/>
                <a:ea typeface="+mn-ea"/>
                <a:cs typeface="+mn-cs"/>
              </a:rPr>
              <a:t>Τι να προσέξω;</a:t>
            </a:r>
          </a:p>
        </p:txBody>
      </p:sp>
      <p:pic>
        <p:nvPicPr>
          <p:cNvPr id="10" name="Picture 9">
            <a:extLst>
              <a:ext uri="{FF2B5EF4-FFF2-40B4-BE49-F238E27FC236}">
                <a16:creationId xmlns:a16="http://schemas.microsoft.com/office/drawing/2014/main" id="{809ECAF5-0DC8-409C-9EF9-FBC79049BB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915" y="436540"/>
            <a:ext cx="1009978" cy="1011348"/>
          </a:xfrm>
          <a:prstGeom prst="rect">
            <a:avLst/>
          </a:prstGeom>
        </p:spPr>
      </p:pic>
      <p:sp>
        <p:nvSpPr>
          <p:cNvPr id="8" name="Rectangle 7">
            <a:extLst>
              <a:ext uri="{FF2B5EF4-FFF2-40B4-BE49-F238E27FC236}">
                <a16:creationId xmlns:a16="http://schemas.microsoft.com/office/drawing/2014/main" id="{5DBFE9D0-E2FB-40BC-AC05-3AA2CC908E0D}"/>
              </a:ext>
            </a:extLst>
          </p:cNvPr>
          <p:cNvSpPr/>
          <p:nvPr/>
        </p:nvSpPr>
        <p:spPr>
          <a:xfrm>
            <a:off x="1640465" y="1520740"/>
            <a:ext cx="9103512" cy="3683765"/>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600"/>
              </a:spcAft>
              <a:buClrTx/>
              <a:buSzTx/>
              <a:buFontTx/>
              <a:buNone/>
              <a:tabLst/>
              <a:defRPr/>
            </a:pPr>
            <a:r>
              <a:rPr kumimoji="0" lang="el-GR"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Πώς μπορώ να </a:t>
            </a:r>
            <a:r>
              <a:rPr kumimoji="0" lang="el-GR"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αξιολογήσω</a:t>
            </a:r>
            <a:r>
              <a:rPr kumimoji="0" lang="el-GR"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κατά πόσο κάτι που βρίσκω στο </a:t>
            </a:r>
            <a:r>
              <a:rPr lang="el-GR" sz="28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Διαδίκτυο</a:t>
            </a:r>
            <a:r>
              <a:rPr kumimoji="0" lang="el-GR"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είναι:</a:t>
            </a:r>
          </a:p>
          <a:p>
            <a:pPr marL="892175" lvl="0" indent="-439738">
              <a:lnSpc>
                <a:spcPct val="107000"/>
              </a:lnSpc>
              <a:spcAft>
                <a:spcPts val="600"/>
              </a:spcAft>
              <a:buFont typeface="Arial" panose="020B0604020202020204" pitchFamily="34" charset="0"/>
              <a:buChar char="•"/>
              <a:defRPr/>
            </a:pPr>
            <a:r>
              <a:rPr lang="el-GR" sz="2800" b="1" dirty="0">
                <a:latin typeface="Calibri" panose="020F0502020204030204" pitchFamily="34" charset="0"/>
                <a:ea typeface="Calibri" panose="020F0502020204030204" pitchFamily="34" charset="0"/>
                <a:cs typeface="Times New Roman" panose="02020603050405020304" pitchFamily="18" charset="0"/>
              </a:rPr>
              <a:t>αξιόπιστο,</a:t>
            </a:r>
          </a:p>
          <a:p>
            <a:pPr marL="892175" lvl="0" indent="-439738">
              <a:lnSpc>
                <a:spcPct val="107000"/>
              </a:lnSpc>
              <a:spcAft>
                <a:spcPts val="600"/>
              </a:spcAft>
              <a:buFont typeface="Arial" panose="020B0604020202020204" pitchFamily="34" charset="0"/>
              <a:buChar char="•"/>
              <a:defRPr/>
            </a:pPr>
            <a:r>
              <a:rPr lang="el-GR" sz="2800" b="1" dirty="0">
                <a:latin typeface="Calibri" panose="020F0502020204030204" pitchFamily="34" charset="0"/>
                <a:ea typeface="Calibri" panose="020F0502020204030204" pitchFamily="34" charset="0"/>
                <a:cs typeface="Times New Roman" panose="02020603050405020304" pitchFamily="18" charset="0"/>
              </a:rPr>
              <a:t>έγκυρο</a:t>
            </a:r>
            <a:r>
              <a:rPr kumimoji="0" lang="el-GR" sz="2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2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a:p>
            <a:pPr marL="892175" marR="0" lvl="0" indent="-439738" algn="l" defTabSz="914400" rtl="0" eaLnBrk="1" fontAlgn="auto" latinLnBrk="0" hangingPunct="1">
              <a:lnSpc>
                <a:spcPct val="107000"/>
              </a:lnSpc>
              <a:spcBef>
                <a:spcPts val="0"/>
              </a:spcBef>
              <a:spcAft>
                <a:spcPts val="600"/>
              </a:spcAft>
              <a:buClrTx/>
              <a:buSzTx/>
              <a:buFont typeface="Arial" panose="020B0604020202020204" pitchFamily="34" charset="0"/>
              <a:buChar char="•"/>
              <a:tabLst/>
              <a:defRPr/>
            </a:pPr>
            <a:r>
              <a:rPr kumimoji="0" lang="el-GR" sz="2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ακριβές, </a:t>
            </a:r>
            <a:endParaRPr kumimoji="0" lang="en-US" sz="2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a:p>
            <a:pPr marL="892175" marR="0" lvl="0" indent="-439738" algn="l" defTabSz="914400" rtl="0" eaLnBrk="1" fontAlgn="auto" latinLnBrk="0" hangingPunct="1">
              <a:lnSpc>
                <a:spcPct val="107000"/>
              </a:lnSpc>
              <a:spcBef>
                <a:spcPts val="0"/>
              </a:spcBef>
              <a:spcAft>
                <a:spcPts val="600"/>
              </a:spcAft>
              <a:buClrTx/>
              <a:buSzTx/>
              <a:buFont typeface="Arial" panose="020B0604020202020204" pitchFamily="34" charset="0"/>
              <a:buChar char="•"/>
              <a:tabLst/>
              <a:defRPr/>
            </a:pPr>
            <a:r>
              <a:rPr kumimoji="0" lang="el-GR" sz="2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αληθές ή </a:t>
            </a:r>
            <a:endParaRPr kumimoji="0" lang="en-US" sz="2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a:p>
            <a:pPr marL="892175" marR="0" lvl="0" indent="-439738" algn="l" defTabSz="914400" rtl="0" eaLnBrk="1" fontAlgn="auto" latinLnBrk="0" hangingPunct="1">
              <a:lnSpc>
                <a:spcPct val="107000"/>
              </a:lnSpc>
              <a:spcBef>
                <a:spcPts val="0"/>
              </a:spcBef>
              <a:spcAft>
                <a:spcPts val="600"/>
              </a:spcAft>
              <a:buClrTx/>
              <a:buSzTx/>
              <a:buFont typeface="Arial" panose="020B0604020202020204" pitchFamily="34" charset="0"/>
              <a:buChar char="•"/>
              <a:tabLst/>
              <a:defRPr/>
            </a:pPr>
            <a:r>
              <a:rPr kumimoji="0" lang="el-GR" sz="28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ασφαλές;</a:t>
            </a:r>
          </a:p>
        </p:txBody>
      </p:sp>
      <p:cxnSp>
        <p:nvCxnSpPr>
          <p:cNvPr id="14" name="Straight Connector 13"/>
          <p:cNvCxnSpPr/>
          <p:nvPr/>
        </p:nvCxnSpPr>
        <p:spPr>
          <a:xfrm flipV="1">
            <a:off x="0" y="6205643"/>
            <a:ext cx="12192000" cy="55817"/>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2D0FCB8-C5C8-C640-57E6-01E6A19DA7EA}"/>
              </a:ext>
            </a:extLst>
          </p:cNvPr>
          <p:cNvGrpSpPr/>
          <p:nvPr/>
        </p:nvGrpSpPr>
        <p:grpSpPr>
          <a:xfrm>
            <a:off x="131965" y="6219825"/>
            <a:ext cx="11989695" cy="638175"/>
            <a:chOff x="202305" y="6219825"/>
            <a:chExt cx="11989695" cy="638175"/>
          </a:xfrm>
        </p:grpSpPr>
        <p:sp>
          <p:nvSpPr>
            <p:cNvPr id="4" name="Rectangle 3">
              <a:extLst>
                <a:ext uri="{FF2B5EF4-FFF2-40B4-BE49-F238E27FC236}">
                  <a16:creationId xmlns:a16="http://schemas.microsoft.com/office/drawing/2014/main" id="{DC1917FB-56F0-0660-59FF-05F84F18DD51}"/>
                </a:ext>
              </a:extLst>
            </p:cNvPr>
            <p:cNvSpPr/>
            <p:nvPr/>
          </p:nvSpPr>
          <p:spPr>
            <a:xfrm>
              <a:off x="9115425" y="6219825"/>
              <a:ext cx="3076575" cy="638175"/>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r">
                <a:spcAft>
                  <a:spcPts val="0"/>
                </a:spcAft>
                <a:tabLst>
                  <a:tab pos="2743200" algn="ctr"/>
                  <a:tab pos="5486400" algn="r"/>
                </a:tabLst>
              </a:pPr>
              <a:r>
                <a:rPr lang="el-GR" sz="1000" b="1" dirty="0">
                  <a:solidFill>
                    <a:srgbClr val="000000"/>
                  </a:solidFill>
                  <a:effectLst/>
                  <a:latin typeface="Arial" panose="020B0604020202020204" pitchFamily="34" charset="0"/>
                  <a:ea typeface="Arial" panose="020B0604020202020204" pitchFamily="34" charset="0"/>
                </a:rPr>
                <a:t> </a:t>
              </a:r>
              <a:endParaRPr lang="en-US" sz="1100" dirty="0">
                <a:effectLst/>
                <a:latin typeface="Arial" panose="020B0604020202020204" pitchFamily="34" charset="0"/>
                <a:ea typeface="Arial" panose="020B0604020202020204" pitchFamily="34" charset="0"/>
              </a:endParaRPr>
            </a:p>
            <a:p>
              <a:pPr algn="r">
                <a:spcAft>
                  <a:spcPts val="0"/>
                </a:spcAft>
                <a:tabLst>
                  <a:tab pos="2743200" algn="ctr"/>
                  <a:tab pos="5486400" algn="r"/>
                </a:tabLst>
              </a:pPr>
              <a:r>
                <a:rPr lang="el-GR" sz="1400" b="1" dirty="0">
                  <a:solidFill>
                    <a:srgbClr val="000000"/>
                  </a:solidFill>
                  <a:effectLst/>
                  <a:latin typeface="Calibri" panose="020F0502020204030204" pitchFamily="34" charset="0"/>
                  <a:ea typeface="Arial" panose="020B0604020202020204" pitchFamily="34" charset="0"/>
                </a:rPr>
                <a:t>Τομέας Εκπαιδευτικής Τεχνολογίας</a:t>
              </a:r>
              <a:endParaRPr lang="en-US" sz="1400" dirty="0">
                <a:effectLst/>
                <a:latin typeface="Arial" panose="020B0604020202020204" pitchFamily="34" charset="0"/>
                <a:ea typeface="Arial" panose="020B0604020202020204" pitchFamily="34" charset="0"/>
              </a:endParaRPr>
            </a:p>
            <a:p>
              <a:pPr algn="r">
                <a:spcAft>
                  <a:spcPts val="0"/>
                </a:spcAft>
                <a:tabLst>
                  <a:tab pos="2743200" algn="ctr"/>
                  <a:tab pos="5486400" algn="r"/>
                </a:tabLst>
              </a:pPr>
              <a:r>
                <a:rPr lang="el-GR" sz="1400" b="1" dirty="0">
                  <a:solidFill>
                    <a:srgbClr val="000000"/>
                  </a:solidFill>
                  <a:effectLst/>
                  <a:latin typeface="Calibri" panose="020F0502020204030204" pitchFamily="34" charset="0"/>
                  <a:ea typeface="Arial" panose="020B0604020202020204" pitchFamily="34" charset="0"/>
                </a:rPr>
                <a:t>Παιδαγωγικό Ινστιτούτο Κύπρου</a:t>
              </a:r>
              <a:r>
                <a:rPr lang="el-GR"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effectLst/>
                <a:latin typeface="Arial" panose="020B0604020202020204" pitchFamily="34" charset="0"/>
                <a:ea typeface="Arial" panose="020B0604020202020204" pitchFamily="34" charset="0"/>
              </a:endParaRPr>
            </a:p>
            <a:p>
              <a:pPr algn="r">
                <a:lnSpc>
                  <a:spcPct val="115000"/>
                </a:lnSpc>
                <a:spcAft>
                  <a:spcPts val="0"/>
                </a:spcAft>
              </a:pPr>
              <a:r>
                <a:rPr lang="el-GR" sz="1100" b="1" dirty="0">
                  <a:solidFill>
                    <a:srgbClr val="000000"/>
                  </a:solidFill>
                  <a:effectLst/>
                  <a:latin typeface="Arial" panose="020B0604020202020204" pitchFamily="34" charset="0"/>
                  <a:ea typeface="Arial" panose="020B0604020202020204" pitchFamily="34" charset="0"/>
                </a:rPr>
                <a:t> </a:t>
              </a:r>
              <a:endParaRPr lang="en-US" sz="1100" dirty="0">
                <a:effectLst/>
                <a:latin typeface="Arial" panose="020B0604020202020204" pitchFamily="34" charset="0"/>
                <a:ea typeface="Arial" panose="020B0604020202020204" pitchFamily="34" charset="0"/>
              </a:endParaRPr>
            </a:p>
          </p:txBody>
        </p:sp>
        <p:grpSp>
          <p:nvGrpSpPr>
            <p:cNvPr id="5" name="Group 4">
              <a:extLst>
                <a:ext uri="{FF2B5EF4-FFF2-40B4-BE49-F238E27FC236}">
                  <a16:creationId xmlns:a16="http://schemas.microsoft.com/office/drawing/2014/main" id="{0E50EE65-CB1C-07F5-3B5E-67F14D57402C}"/>
                </a:ext>
              </a:extLst>
            </p:cNvPr>
            <p:cNvGrpSpPr/>
            <p:nvPr/>
          </p:nvGrpSpPr>
          <p:grpSpPr>
            <a:xfrm>
              <a:off x="202305" y="6332269"/>
              <a:ext cx="1093402" cy="498190"/>
              <a:chOff x="202305" y="6332269"/>
              <a:chExt cx="1093402" cy="498190"/>
            </a:xfrm>
          </p:grpSpPr>
          <p:pic>
            <p:nvPicPr>
              <p:cNvPr id="6" name="Picture 5">
                <a:extLst>
                  <a:ext uri="{FF2B5EF4-FFF2-40B4-BE49-F238E27FC236}">
                    <a16:creationId xmlns:a16="http://schemas.microsoft.com/office/drawing/2014/main" id="{85620665-4CB7-BA0F-44BB-61E84AFBF2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707" y="6332269"/>
                <a:ext cx="640000" cy="498190"/>
              </a:xfrm>
              <a:prstGeom prst="rect">
                <a:avLst/>
              </a:prstGeom>
            </p:spPr>
          </p:pic>
          <p:pic>
            <p:nvPicPr>
              <p:cNvPr id="7" name="Picture 6" descr="A logo of an owl&#10;&#10;Description automatically generated">
                <a:extLst>
                  <a:ext uri="{FF2B5EF4-FFF2-40B4-BE49-F238E27FC236}">
                    <a16:creationId xmlns:a16="http://schemas.microsoft.com/office/drawing/2014/main" id="{403C4779-8AAF-D597-17C5-3634C7296A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2305" y="6355033"/>
                <a:ext cx="456898" cy="452663"/>
              </a:xfrm>
              <a:prstGeom prst="rect">
                <a:avLst/>
              </a:prstGeom>
            </p:spPr>
          </p:pic>
        </p:grpSp>
      </p:grpSp>
    </p:spTree>
    <p:extLst>
      <p:ext uri="{BB962C8B-B14F-4D97-AF65-F5344CB8AC3E}">
        <p14:creationId xmlns:p14="http://schemas.microsoft.com/office/powerpoint/2010/main" val="66688470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7714" y="101298"/>
            <a:ext cx="11696572" cy="5981076"/>
          </a:xfrm>
          <a:prstGeom prst="rect">
            <a:avLst/>
          </a:prstGeom>
          <a:solidFill>
            <a:srgbClr val="F2A40D"/>
          </a:solidFill>
          <a:ln>
            <a:solidFill>
              <a:srgbClr val="5ABA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A5A522B-3C00-461A-8C94-D83E9DF154B1}"/>
              </a:ext>
            </a:extLst>
          </p:cNvPr>
          <p:cNvSpPr/>
          <p:nvPr/>
        </p:nvSpPr>
        <p:spPr>
          <a:xfrm rot="21389103">
            <a:off x="1511173" y="485391"/>
            <a:ext cx="3901993" cy="792000"/>
          </a:xfrm>
          <a:prstGeom prst="rect">
            <a:avLst/>
          </a:prstGeom>
          <a:effectLst>
            <a:outerShdw blurRad="50800" dist="38100" dir="5400000" algn="t"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3600" b="0" i="0" u="none" strike="noStrike" kern="1200" cap="none" spc="0" normalizeH="0" baseline="0" noProof="0" dirty="0">
                <a:ln>
                  <a:noFill/>
                </a:ln>
                <a:solidFill>
                  <a:prstClr val="white"/>
                </a:solidFill>
                <a:effectLst/>
                <a:uLnTx/>
                <a:uFillTx/>
                <a:latin typeface="Calibri" panose="020F0502020204030204"/>
                <a:ea typeface="+mn-ea"/>
                <a:cs typeface="+mn-cs"/>
              </a:rPr>
              <a:t>Τι να προσέξω;</a:t>
            </a:r>
          </a:p>
        </p:txBody>
      </p:sp>
      <p:pic>
        <p:nvPicPr>
          <p:cNvPr id="10" name="Picture 9">
            <a:extLst>
              <a:ext uri="{FF2B5EF4-FFF2-40B4-BE49-F238E27FC236}">
                <a16:creationId xmlns:a16="http://schemas.microsoft.com/office/drawing/2014/main" id="{809ECAF5-0DC8-409C-9EF9-FBC79049BB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915" y="436540"/>
            <a:ext cx="1009978" cy="1011348"/>
          </a:xfrm>
          <a:prstGeom prst="rect">
            <a:avLst/>
          </a:prstGeom>
        </p:spPr>
      </p:pic>
      <p:sp>
        <p:nvSpPr>
          <p:cNvPr id="8" name="Rectangle 7"/>
          <p:cNvSpPr/>
          <p:nvPr/>
        </p:nvSpPr>
        <p:spPr>
          <a:xfrm>
            <a:off x="1001428" y="1618689"/>
            <a:ext cx="10570977" cy="3965894"/>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7000"/>
              </a:lnSpc>
              <a:spcBef>
                <a:spcPts val="0"/>
              </a:spcBef>
              <a:spcAft>
                <a:spcPts val="1800"/>
              </a:spcAft>
              <a:buClrTx/>
              <a:buSzTx/>
              <a:buFontTx/>
              <a:buNone/>
              <a:tabLst/>
              <a:defRPr/>
            </a:pPr>
            <a:r>
              <a:rPr kumimoji="0" lang="el-GR"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Συγγραφέας</a:t>
            </a:r>
            <a:r>
              <a:rPr kumimoji="0" lang="en-GB"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a:t>
            </a:r>
          </a:p>
          <a:p>
            <a:pPr marL="457200" marR="0" lvl="0" indent="-4572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l-GR"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Ποιος είναι ο συγγραφέας; </a:t>
            </a:r>
            <a:endParaRPr kumimoji="0" lang="en-GB"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lvl="2">
              <a:lnSpc>
                <a:spcPct val="107000"/>
              </a:lnSpc>
              <a:spcAft>
                <a:spcPts val="1800"/>
              </a:spcAft>
              <a:defRPr/>
            </a:pPr>
            <a:r>
              <a:rPr kumimoji="0" lang="el-GR" sz="2800" b="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a:rPr>
              <a:t>Πρέπει να είναι ευδιάκριτη η πληροφορία του ποιος υπογράφει το άρθρο ή σε </a:t>
            </a:r>
            <a:r>
              <a:rPr lang="el-GR" sz="2800" dirty="0">
                <a:solidFill>
                  <a:prstClr val="black"/>
                </a:solidFill>
                <a:latin typeface="Calibri"/>
                <a:ea typeface="Calibri" panose="020F0502020204030204" pitchFamily="34" charset="0"/>
                <a:cs typeface="Times New Roman"/>
              </a:rPr>
              <a:t>ποιον</a:t>
            </a:r>
            <a:r>
              <a:rPr kumimoji="0" lang="el-GR" sz="2800" b="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a:rPr>
              <a:t> ανήκει η ιστοσελίδα</a:t>
            </a:r>
            <a:endParaRPr kumimoji="0" lang="en-GB" sz="2800" b="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a:endParaRPr>
          </a:p>
          <a:p>
            <a:pPr marL="457200" marR="0" lvl="0" indent="-4572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l-GR"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Μπορείς να τους εμπιστευτείς; </a:t>
            </a:r>
            <a:endParaRPr kumimoji="0" lang="en-GB"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lvl="2">
              <a:lnSpc>
                <a:spcPct val="107000"/>
              </a:lnSpc>
              <a:spcAft>
                <a:spcPts val="800"/>
              </a:spcAft>
              <a:defRPr/>
            </a:pPr>
            <a:r>
              <a:rPr kumimoji="0" lang="el-GR" sz="2800" b="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Τι άλλο έχουν δημοσιεύσει; Μπορείς να βρεις το συγκεκριμένο περιεχόμενο σε κάποιο άλλο </a:t>
            </a:r>
            <a:r>
              <a:rPr kumimoji="0" lang="en-US" sz="2800" b="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site</a:t>
            </a:r>
            <a:r>
              <a:rPr kumimoji="0" lang="el-GR" sz="2800" b="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GB" sz="2800" b="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1" name="Graphic 2" descr="Team">
            <a:extLst>
              <a:ext uri="{FF2B5EF4-FFF2-40B4-BE49-F238E27FC236}">
                <a16:creationId xmlns:a16="http://schemas.microsoft.com/office/drawing/2014/main" id="{84FC8B71-C1CD-4F22-9B9C-EF0C8C10D32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63363" y="459257"/>
            <a:ext cx="1263322" cy="1263322"/>
          </a:xfrm>
          <a:prstGeom prst="rect">
            <a:avLst/>
          </a:prstGeom>
        </p:spPr>
      </p:pic>
      <p:cxnSp>
        <p:nvCxnSpPr>
          <p:cNvPr id="15" name="Straight Connector 14"/>
          <p:cNvCxnSpPr/>
          <p:nvPr/>
        </p:nvCxnSpPr>
        <p:spPr>
          <a:xfrm flipV="1">
            <a:off x="0" y="6205643"/>
            <a:ext cx="12192000" cy="55817"/>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7BF9B732-7798-D19E-8236-E281666306BE}"/>
              </a:ext>
            </a:extLst>
          </p:cNvPr>
          <p:cNvGrpSpPr/>
          <p:nvPr/>
        </p:nvGrpSpPr>
        <p:grpSpPr>
          <a:xfrm>
            <a:off x="115636" y="6219825"/>
            <a:ext cx="11989695" cy="638175"/>
            <a:chOff x="202305" y="6219825"/>
            <a:chExt cx="11989695" cy="638175"/>
          </a:xfrm>
        </p:grpSpPr>
        <p:sp>
          <p:nvSpPr>
            <p:cNvPr id="4" name="Rectangle 3">
              <a:extLst>
                <a:ext uri="{FF2B5EF4-FFF2-40B4-BE49-F238E27FC236}">
                  <a16:creationId xmlns:a16="http://schemas.microsoft.com/office/drawing/2014/main" id="{425F5FC8-EDD1-8AEB-852D-6B84CB6BAEAA}"/>
                </a:ext>
              </a:extLst>
            </p:cNvPr>
            <p:cNvSpPr/>
            <p:nvPr/>
          </p:nvSpPr>
          <p:spPr>
            <a:xfrm>
              <a:off x="9115425" y="6219825"/>
              <a:ext cx="3076575" cy="638175"/>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r">
                <a:spcAft>
                  <a:spcPts val="0"/>
                </a:spcAft>
                <a:tabLst>
                  <a:tab pos="2743200" algn="ctr"/>
                  <a:tab pos="5486400" algn="r"/>
                </a:tabLst>
              </a:pPr>
              <a:r>
                <a:rPr lang="el-GR" sz="1000" b="1" dirty="0">
                  <a:solidFill>
                    <a:srgbClr val="000000"/>
                  </a:solidFill>
                  <a:effectLst/>
                  <a:latin typeface="Arial" panose="020B0604020202020204" pitchFamily="34" charset="0"/>
                  <a:ea typeface="Arial" panose="020B0604020202020204" pitchFamily="34" charset="0"/>
                </a:rPr>
                <a:t> </a:t>
              </a:r>
              <a:endParaRPr lang="en-US" sz="1100" dirty="0">
                <a:effectLst/>
                <a:latin typeface="Arial" panose="020B0604020202020204" pitchFamily="34" charset="0"/>
                <a:ea typeface="Arial" panose="020B0604020202020204" pitchFamily="34" charset="0"/>
              </a:endParaRPr>
            </a:p>
            <a:p>
              <a:pPr algn="r">
                <a:spcAft>
                  <a:spcPts val="0"/>
                </a:spcAft>
                <a:tabLst>
                  <a:tab pos="2743200" algn="ctr"/>
                  <a:tab pos="5486400" algn="r"/>
                </a:tabLst>
              </a:pPr>
              <a:r>
                <a:rPr lang="el-GR" sz="1400" b="1" dirty="0">
                  <a:solidFill>
                    <a:srgbClr val="000000"/>
                  </a:solidFill>
                  <a:effectLst/>
                  <a:latin typeface="Calibri" panose="020F0502020204030204" pitchFamily="34" charset="0"/>
                  <a:ea typeface="Arial" panose="020B0604020202020204" pitchFamily="34" charset="0"/>
                </a:rPr>
                <a:t>Τομέας Εκπαιδευτικής Τεχνολογίας</a:t>
              </a:r>
              <a:endParaRPr lang="en-US" sz="1400" dirty="0">
                <a:effectLst/>
                <a:latin typeface="Arial" panose="020B0604020202020204" pitchFamily="34" charset="0"/>
                <a:ea typeface="Arial" panose="020B0604020202020204" pitchFamily="34" charset="0"/>
              </a:endParaRPr>
            </a:p>
            <a:p>
              <a:pPr algn="r">
                <a:spcAft>
                  <a:spcPts val="0"/>
                </a:spcAft>
                <a:tabLst>
                  <a:tab pos="2743200" algn="ctr"/>
                  <a:tab pos="5486400" algn="r"/>
                </a:tabLst>
              </a:pPr>
              <a:r>
                <a:rPr lang="el-GR" sz="1400" b="1" dirty="0">
                  <a:solidFill>
                    <a:srgbClr val="000000"/>
                  </a:solidFill>
                  <a:effectLst/>
                  <a:latin typeface="Calibri" panose="020F0502020204030204" pitchFamily="34" charset="0"/>
                  <a:ea typeface="Arial" panose="020B0604020202020204" pitchFamily="34" charset="0"/>
                </a:rPr>
                <a:t>Παιδαγωγικό Ινστιτούτο Κύπρου</a:t>
              </a:r>
              <a:r>
                <a:rPr lang="el-GR"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effectLst/>
                <a:latin typeface="Arial" panose="020B0604020202020204" pitchFamily="34" charset="0"/>
                <a:ea typeface="Arial" panose="020B0604020202020204" pitchFamily="34" charset="0"/>
              </a:endParaRPr>
            </a:p>
            <a:p>
              <a:pPr algn="r">
                <a:lnSpc>
                  <a:spcPct val="115000"/>
                </a:lnSpc>
                <a:spcAft>
                  <a:spcPts val="0"/>
                </a:spcAft>
              </a:pPr>
              <a:r>
                <a:rPr lang="el-GR" sz="1100" b="1" dirty="0">
                  <a:solidFill>
                    <a:srgbClr val="000000"/>
                  </a:solidFill>
                  <a:effectLst/>
                  <a:latin typeface="Arial" panose="020B0604020202020204" pitchFamily="34" charset="0"/>
                  <a:ea typeface="Arial" panose="020B0604020202020204" pitchFamily="34" charset="0"/>
                </a:rPr>
                <a:t> </a:t>
              </a:r>
              <a:endParaRPr lang="en-US" sz="1100" dirty="0">
                <a:effectLst/>
                <a:latin typeface="Arial" panose="020B0604020202020204" pitchFamily="34" charset="0"/>
                <a:ea typeface="Arial" panose="020B0604020202020204" pitchFamily="34" charset="0"/>
              </a:endParaRPr>
            </a:p>
          </p:txBody>
        </p:sp>
        <p:grpSp>
          <p:nvGrpSpPr>
            <p:cNvPr id="5" name="Group 4">
              <a:extLst>
                <a:ext uri="{FF2B5EF4-FFF2-40B4-BE49-F238E27FC236}">
                  <a16:creationId xmlns:a16="http://schemas.microsoft.com/office/drawing/2014/main" id="{4606E306-F3F6-D257-D2C6-0B71DFE62056}"/>
                </a:ext>
              </a:extLst>
            </p:cNvPr>
            <p:cNvGrpSpPr/>
            <p:nvPr/>
          </p:nvGrpSpPr>
          <p:grpSpPr>
            <a:xfrm>
              <a:off x="202305" y="6332269"/>
              <a:ext cx="1093402" cy="498190"/>
              <a:chOff x="202305" y="6332269"/>
              <a:chExt cx="1093402" cy="498190"/>
            </a:xfrm>
          </p:grpSpPr>
          <p:pic>
            <p:nvPicPr>
              <p:cNvPr id="6" name="Picture 5">
                <a:extLst>
                  <a:ext uri="{FF2B5EF4-FFF2-40B4-BE49-F238E27FC236}">
                    <a16:creationId xmlns:a16="http://schemas.microsoft.com/office/drawing/2014/main" id="{15040AD6-3A70-1E08-D1E8-9E7A6028A4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707" y="6332269"/>
                <a:ext cx="640000" cy="498190"/>
              </a:xfrm>
              <a:prstGeom prst="rect">
                <a:avLst/>
              </a:prstGeom>
            </p:spPr>
          </p:pic>
          <p:pic>
            <p:nvPicPr>
              <p:cNvPr id="7" name="Picture 6" descr="A logo of an owl&#10;&#10;Description automatically generated">
                <a:extLst>
                  <a:ext uri="{FF2B5EF4-FFF2-40B4-BE49-F238E27FC236}">
                    <a16:creationId xmlns:a16="http://schemas.microsoft.com/office/drawing/2014/main" id="{90200DA4-38B8-0576-44D4-5B44B10AB1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305" y="6355033"/>
                <a:ext cx="456898" cy="452663"/>
              </a:xfrm>
              <a:prstGeom prst="rect">
                <a:avLst/>
              </a:prstGeom>
            </p:spPr>
          </p:pic>
        </p:grpSp>
      </p:grpSp>
    </p:spTree>
    <p:extLst>
      <p:ext uri="{BB962C8B-B14F-4D97-AF65-F5344CB8AC3E}">
        <p14:creationId xmlns:p14="http://schemas.microsoft.com/office/powerpoint/2010/main" val="234689428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7714" y="0"/>
            <a:ext cx="11696572" cy="5981076"/>
          </a:xfrm>
          <a:prstGeom prst="rect">
            <a:avLst/>
          </a:prstGeom>
          <a:solidFill>
            <a:srgbClr val="F2A40D"/>
          </a:solidFill>
          <a:ln>
            <a:solidFill>
              <a:srgbClr val="5ABA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A5A522B-3C00-461A-8C94-D83E9DF154B1}"/>
              </a:ext>
            </a:extLst>
          </p:cNvPr>
          <p:cNvSpPr/>
          <p:nvPr/>
        </p:nvSpPr>
        <p:spPr>
          <a:xfrm rot="21389103">
            <a:off x="1511173" y="485391"/>
            <a:ext cx="3901993" cy="792000"/>
          </a:xfrm>
          <a:prstGeom prst="rect">
            <a:avLst/>
          </a:prstGeom>
          <a:effectLst>
            <a:outerShdw blurRad="50800" dist="38100" dir="5400000" algn="t"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3600" b="0" i="0" u="none" strike="noStrike" kern="1200" cap="none" spc="0" normalizeH="0" baseline="0" noProof="0" dirty="0">
                <a:ln>
                  <a:noFill/>
                </a:ln>
                <a:solidFill>
                  <a:prstClr val="white"/>
                </a:solidFill>
                <a:effectLst/>
                <a:uLnTx/>
                <a:uFillTx/>
                <a:latin typeface="Calibri" panose="020F0502020204030204"/>
                <a:ea typeface="+mn-ea"/>
                <a:cs typeface="+mn-cs"/>
              </a:rPr>
              <a:t>Τι να προσέξω;</a:t>
            </a:r>
          </a:p>
        </p:txBody>
      </p:sp>
      <p:pic>
        <p:nvPicPr>
          <p:cNvPr id="10" name="Picture 9">
            <a:extLst>
              <a:ext uri="{FF2B5EF4-FFF2-40B4-BE49-F238E27FC236}">
                <a16:creationId xmlns:a16="http://schemas.microsoft.com/office/drawing/2014/main" id="{809ECAF5-0DC8-409C-9EF9-FBC79049BB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915" y="436540"/>
            <a:ext cx="1009978" cy="1011348"/>
          </a:xfrm>
          <a:prstGeom prst="rect">
            <a:avLst/>
          </a:prstGeom>
        </p:spPr>
      </p:pic>
      <p:sp>
        <p:nvSpPr>
          <p:cNvPr id="12" name="Rectangle 11"/>
          <p:cNvSpPr/>
          <p:nvPr/>
        </p:nvSpPr>
        <p:spPr>
          <a:xfrm>
            <a:off x="1077844" y="1605647"/>
            <a:ext cx="10608189" cy="434894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1800"/>
              </a:spcAft>
              <a:buClrTx/>
              <a:buSzTx/>
              <a:buFontTx/>
              <a:buNone/>
              <a:tabLst/>
              <a:defRPr/>
            </a:pPr>
            <a:r>
              <a:rPr kumimoji="0" lang="el-GR"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Αξιοπιστία</a:t>
            </a:r>
            <a:r>
              <a:rPr kumimoji="0" lang="en-GB"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a:t>
            </a:r>
          </a:p>
          <a:p>
            <a:pPr marL="457200" marR="0" lvl="0" indent="-4572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l-GR"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Είναι ένας </a:t>
            </a:r>
            <a:r>
              <a:rPr kumimoji="0" lang="el-GR"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αξιόπιστος οργανισμός; </a:t>
            </a:r>
          </a:p>
          <a:p>
            <a:pPr marL="904875" lvl="1">
              <a:lnSpc>
                <a:spcPct val="107000"/>
              </a:lnSpc>
              <a:spcAft>
                <a:spcPts val="1800"/>
              </a:spcAft>
              <a:defRPr/>
            </a:pPr>
            <a:r>
              <a:rPr kumimoji="0" lang="el-GR" sz="2800" b="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Ένα πανεπιστήμιο, ένα έγκριτο μέσο ή κάποιος εξειδικευμένος;</a:t>
            </a:r>
          </a:p>
          <a:p>
            <a:pPr marL="457200" marR="0" lvl="0" indent="-4572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l-GR"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Υπάρχει </a:t>
            </a:r>
            <a:r>
              <a:rPr kumimoji="0" lang="el-GR"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ημερομηνία δημοσίευσης;</a:t>
            </a:r>
          </a:p>
          <a:p>
            <a:pPr marL="904875" lvl="1">
              <a:lnSpc>
                <a:spcPct val="107000"/>
              </a:lnSpc>
              <a:spcAft>
                <a:spcPts val="1800"/>
              </a:spcAft>
              <a:defRPr/>
            </a:pPr>
            <a:r>
              <a:rPr kumimoji="0" lang="el-GR" sz="2800" b="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Αν θελήσεις να χρησιμοποιήσεις τις πληροφορίες, θα πρέπει να ξέρεις πόσο παλιές είναι.</a:t>
            </a:r>
          </a:p>
          <a:p>
            <a:pPr marL="457200" marR="0" lvl="0" indent="-4572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l-GR"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Ενημερώνεται τακτικά;</a:t>
            </a:r>
            <a:r>
              <a:rPr kumimoji="0" lang="en-GB"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l-GR"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GB"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3" name="Graphic 2" descr="Ribbon">
            <a:extLst>
              <a:ext uri="{FF2B5EF4-FFF2-40B4-BE49-F238E27FC236}">
                <a16:creationId xmlns:a16="http://schemas.microsoft.com/office/drawing/2014/main" id="{6A940220-8E5D-419A-9306-3F043EB7331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25614" y="694227"/>
            <a:ext cx="1404066" cy="1404066"/>
          </a:xfrm>
          <a:prstGeom prst="rect">
            <a:avLst/>
          </a:prstGeom>
        </p:spPr>
      </p:pic>
      <p:cxnSp>
        <p:nvCxnSpPr>
          <p:cNvPr id="16" name="Straight Connector 15"/>
          <p:cNvCxnSpPr/>
          <p:nvPr/>
        </p:nvCxnSpPr>
        <p:spPr>
          <a:xfrm flipV="1">
            <a:off x="0" y="6205643"/>
            <a:ext cx="12192000" cy="55817"/>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8C299FB3-3890-86F4-860B-276AF6F6557D}"/>
              </a:ext>
            </a:extLst>
          </p:cNvPr>
          <p:cNvGrpSpPr/>
          <p:nvPr/>
        </p:nvGrpSpPr>
        <p:grpSpPr>
          <a:xfrm>
            <a:off x="131965" y="6219825"/>
            <a:ext cx="11989695" cy="638175"/>
            <a:chOff x="202305" y="6219825"/>
            <a:chExt cx="11989695" cy="638175"/>
          </a:xfrm>
        </p:grpSpPr>
        <p:sp>
          <p:nvSpPr>
            <p:cNvPr id="4" name="Rectangle 3">
              <a:extLst>
                <a:ext uri="{FF2B5EF4-FFF2-40B4-BE49-F238E27FC236}">
                  <a16:creationId xmlns:a16="http://schemas.microsoft.com/office/drawing/2014/main" id="{23B74BDB-B5D0-5C50-7EE0-5ABB5A13F1DC}"/>
                </a:ext>
              </a:extLst>
            </p:cNvPr>
            <p:cNvSpPr/>
            <p:nvPr/>
          </p:nvSpPr>
          <p:spPr>
            <a:xfrm>
              <a:off x="9115425" y="6219825"/>
              <a:ext cx="3076575" cy="638175"/>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r">
                <a:spcAft>
                  <a:spcPts val="0"/>
                </a:spcAft>
                <a:tabLst>
                  <a:tab pos="2743200" algn="ctr"/>
                  <a:tab pos="5486400" algn="r"/>
                </a:tabLst>
              </a:pPr>
              <a:r>
                <a:rPr lang="el-GR" sz="1000" b="1" dirty="0">
                  <a:solidFill>
                    <a:srgbClr val="000000"/>
                  </a:solidFill>
                  <a:effectLst/>
                  <a:latin typeface="Arial" panose="020B0604020202020204" pitchFamily="34" charset="0"/>
                  <a:ea typeface="Arial" panose="020B0604020202020204" pitchFamily="34" charset="0"/>
                </a:rPr>
                <a:t> </a:t>
              </a:r>
              <a:endParaRPr lang="en-US" sz="1100" dirty="0">
                <a:effectLst/>
                <a:latin typeface="Arial" panose="020B0604020202020204" pitchFamily="34" charset="0"/>
                <a:ea typeface="Arial" panose="020B0604020202020204" pitchFamily="34" charset="0"/>
              </a:endParaRPr>
            </a:p>
            <a:p>
              <a:pPr algn="r">
                <a:spcAft>
                  <a:spcPts val="0"/>
                </a:spcAft>
                <a:tabLst>
                  <a:tab pos="2743200" algn="ctr"/>
                  <a:tab pos="5486400" algn="r"/>
                </a:tabLst>
              </a:pPr>
              <a:r>
                <a:rPr lang="el-GR" sz="1400" b="1" dirty="0">
                  <a:solidFill>
                    <a:srgbClr val="000000"/>
                  </a:solidFill>
                  <a:effectLst/>
                  <a:latin typeface="Calibri" panose="020F0502020204030204" pitchFamily="34" charset="0"/>
                  <a:ea typeface="Arial" panose="020B0604020202020204" pitchFamily="34" charset="0"/>
                </a:rPr>
                <a:t>Τομέας Εκπαιδευτικής Τεχνολογίας</a:t>
              </a:r>
              <a:endParaRPr lang="en-US" sz="1400" dirty="0">
                <a:effectLst/>
                <a:latin typeface="Arial" panose="020B0604020202020204" pitchFamily="34" charset="0"/>
                <a:ea typeface="Arial" panose="020B0604020202020204" pitchFamily="34" charset="0"/>
              </a:endParaRPr>
            </a:p>
            <a:p>
              <a:pPr algn="r">
                <a:spcAft>
                  <a:spcPts val="0"/>
                </a:spcAft>
                <a:tabLst>
                  <a:tab pos="2743200" algn="ctr"/>
                  <a:tab pos="5486400" algn="r"/>
                </a:tabLst>
              </a:pPr>
              <a:r>
                <a:rPr lang="el-GR" sz="1400" b="1" dirty="0">
                  <a:solidFill>
                    <a:srgbClr val="000000"/>
                  </a:solidFill>
                  <a:effectLst/>
                  <a:latin typeface="Calibri" panose="020F0502020204030204" pitchFamily="34" charset="0"/>
                  <a:ea typeface="Arial" panose="020B0604020202020204" pitchFamily="34" charset="0"/>
                </a:rPr>
                <a:t>Παιδαγωγικό Ινστιτούτο Κύπρου</a:t>
              </a:r>
              <a:r>
                <a:rPr lang="el-GR"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effectLst/>
                <a:latin typeface="Arial" panose="020B0604020202020204" pitchFamily="34" charset="0"/>
                <a:ea typeface="Arial" panose="020B0604020202020204" pitchFamily="34" charset="0"/>
              </a:endParaRPr>
            </a:p>
            <a:p>
              <a:pPr algn="r">
                <a:lnSpc>
                  <a:spcPct val="115000"/>
                </a:lnSpc>
                <a:spcAft>
                  <a:spcPts val="0"/>
                </a:spcAft>
              </a:pPr>
              <a:r>
                <a:rPr lang="el-GR" sz="1100" b="1" dirty="0">
                  <a:solidFill>
                    <a:srgbClr val="000000"/>
                  </a:solidFill>
                  <a:effectLst/>
                  <a:latin typeface="Arial" panose="020B0604020202020204" pitchFamily="34" charset="0"/>
                  <a:ea typeface="Arial" panose="020B0604020202020204" pitchFamily="34" charset="0"/>
                </a:rPr>
                <a:t> </a:t>
              </a:r>
              <a:endParaRPr lang="en-US" sz="1100" dirty="0">
                <a:effectLst/>
                <a:latin typeface="Arial" panose="020B0604020202020204" pitchFamily="34" charset="0"/>
                <a:ea typeface="Arial" panose="020B0604020202020204" pitchFamily="34" charset="0"/>
              </a:endParaRPr>
            </a:p>
          </p:txBody>
        </p:sp>
        <p:grpSp>
          <p:nvGrpSpPr>
            <p:cNvPr id="5" name="Group 4">
              <a:extLst>
                <a:ext uri="{FF2B5EF4-FFF2-40B4-BE49-F238E27FC236}">
                  <a16:creationId xmlns:a16="http://schemas.microsoft.com/office/drawing/2014/main" id="{2126F6B2-D23B-27B6-7332-B28CF10628ED}"/>
                </a:ext>
              </a:extLst>
            </p:cNvPr>
            <p:cNvGrpSpPr/>
            <p:nvPr/>
          </p:nvGrpSpPr>
          <p:grpSpPr>
            <a:xfrm>
              <a:off x="202305" y="6332269"/>
              <a:ext cx="1093402" cy="498190"/>
              <a:chOff x="202305" y="6332269"/>
              <a:chExt cx="1093402" cy="498190"/>
            </a:xfrm>
          </p:grpSpPr>
          <p:pic>
            <p:nvPicPr>
              <p:cNvPr id="6" name="Picture 5">
                <a:extLst>
                  <a:ext uri="{FF2B5EF4-FFF2-40B4-BE49-F238E27FC236}">
                    <a16:creationId xmlns:a16="http://schemas.microsoft.com/office/drawing/2014/main" id="{470BEB46-A64F-E4EB-1766-2BD8BA1A97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707" y="6332269"/>
                <a:ext cx="640000" cy="498190"/>
              </a:xfrm>
              <a:prstGeom prst="rect">
                <a:avLst/>
              </a:prstGeom>
            </p:spPr>
          </p:pic>
          <p:pic>
            <p:nvPicPr>
              <p:cNvPr id="7" name="Picture 6" descr="A logo of an owl&#10;&#10;Description automatically generated">
                <a:extLst>
                  <a:ext uri="{FF2B5EF4-FFF2-40B4-BE49-F238E27FC236}">
                    <a16:creationId xmlns:a16="http://schemas.microsoft.com/office/drawing/2014/main" id="{EE5A0E2A-E2DB-F783-5708-9D80F98FB1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305" y="6355033"/>
                <a:ext cx="456898" cy="452663"/>
              </a:xfrm>
              <a:prstGeom prst="rect">
                <a:avLst/>
              </a:prstGeom>
            </p:spPr>
          </p:pic>
        </p:grpSp>
      </p:grpSp>
    </p:spTree>
    <p:extLst>
      <p:ext uri="{BB962C8B-B14F-4D97-AF65-F5344CB8AC3E}">
        <p14:creationId xmlns:p14="http://schemas.microsoft.com/office/powerpoint/2010/main" val="340834798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7714" y="101297"/>
            <a:ext cx="11696572" cy="5981076"/>
          </a:xfrm>
          <a:prstGeom prst="rect">
            <a:avLst/>
          </a:prstGeom>
          <a:solidFill>
            <a:srgbClr val="F2A40D"/>
          </a:solidFill>
          <a:ln>
            <a:solidFill>
              <a:srgbClr val="5ABA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A5A522B-3C00-461A-8C94-D83E9DF154B1}"/>
              </a:ext>
            </a:extLst>
          </p:cNvPr>
          <p:cNvSpPr/>
          <p:nvPr/>
        </p:nvSpPr>
        <p:spPr>
          <a:xfrm rot="21389103">
            <a:off x="1511173" y="485391"/>
            <a:ext cx="3901993" cy="792000"/>
          </a:xfrm>
          <a:prstGeom prst="rect">
            <a:avLst/>
          </a:prstGeom>
          <a:effectLst>
            <a:outerShdw blurRad="50800" dist="38100" dir="5400000" algn="t"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3600" b="0" i="0" u="none" strike="noStrike" kern="1200" cap="none" spc="0" normalizeH="0" baseline="0" noProof="0" dirty="0">
                <a:ln>
                  <a:noFill/>
                </a:ln>
                <a:solidFill>
                  <a:prstClr val="white"/>
                </a:solidFill>
                <a:effectLst/>
                <a:uLnTx/>
                <a:uFillTx/>
                <a:latin typeface="Calibri" panose="020F0502020204030204"/>
                <a:ea typeface="+mn-ea"/>
                <a:cs typeface="+mn-cs"/>
              </a:rPr>
              <a:t>Τι να προσέξω;</a:t>
            </a:r>
          </a:p>
        </p:txBody>
      </p:sp>
      <p:pic>
        <p:nvPicPr>
          <p:cNvPr id="10" name="Picture 9">
            <a:extLst>
              <a:ext uri="{FF2B5EF4-FFF2-40B4-BE49-F238E27FC236}">
                <a16:creationId xmlns:a16="http://schemas.microsoft.com/office/drawing/2014/main" id="{809ECAF5-0DC8-409C-9EF9-FBC79049BB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915" y="436540"/>
            <a:ext cx="1009978" cy="1011348"/>
          </a:xfrm>
          <a:prstGeom prst="rect">
            <a:avLst/>
          </a:prstGeom>
        </p:spPr>
      </p:pic>
      <p:sp>
        <p:nvSpPr>
          <p:cNvPr id="11" name="Rectangle 10"/>
          <p:cNvSpPr/>
          <p:nvPr/>
        </p:nvSpPr>
        <p:spPr>
          <a:xfrm>
            <a:off x="962211" y="1701032"/>
            <a:ext cx="10267577" cy="4196726"/>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1800"/>
              </a:spcAft>
              <a:buClrTx/>
              <a:buSzTx/>
              <a:buFontTx/>
              <a:buNone/>
              <a:tabLst/>
              <a:defRPr/>
            </a:pPr>
            <a:r>
              <a:rPr kumimoji="0" lang="el-GR"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Ισορροπία</a:t>
            </a:r>
            <a:r>
              <a:rPr kumimoji="0" lang="en-GB"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a:t>
            </a:r>
          </a:p>
          <a:p>
            <a:pPr marL="457200" marR="0" lvl="0" indent="-4572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l-GR"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Είναι γεγονός ή άποψη; </a:t>
            </a:r>
            <a:endParaRPr kumimoji="0" lang="en-GB"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lvl="2">
              <a:lnSpc>
                <a:spcPct val="107000"/>
              </a:lnSpc>
              <a:spcAft>
                <a:spcPts val="1800"/>
              </a:spcAft>
              <a:defRPr/>
            </a:pPr>
            <a:r>
              <a:rPr kumimoji="0" lang="el-GR" sz="2800" b="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Σε τι είδους στοιχεία / αποδείξεις στηρίζεται;</a:t>
            </a:r>
            <a:endParaRPr kumimoji="0" lang="en-GB" sz="2800" b="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1" fontAlgn="auto" latinLnBrk="0" hangingPunct="1">
              <a:lnSpc>
                <a:spcPct val="107000"/>
              </a:lnSpc>
              <a:spcBef>
                <a:spcPts val="0"/>
              </a:spcBef>
              <a:spcAft>
                <a:spcPts val="1800"/>
              </a:spcAft>
              <a:buClrTx/>
              <a:buSzTx/>
              <a:buFont typeface="Arial" panose="020B0604020202020204" pitchFamily="34" charset="0"/>
              <a:buChar char="•"/>
              <a:tabLst/>
              <a:defRPr/>
            </a:pPr>
            <a:r>
              <a:rPr kumimoji="0" lang="el-GR"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Μήπως είναι </a:t>
            </a:r>
            <a:r>
              <a:rPr kumimoji="0" lang="el-GR"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μονόπλευρο</a:t>
            </a:r>
            <a:r>
              <a:rPr kumimoji="0" lang="el-GR"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GB"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l-GR"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l-GR"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«Κρυφή» ατζέντα </a:t>
            </a:r>
            <a:r>
              <a:rPr kumimoji="0" lang="el-GR"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hidden agenda)</a:t>
            </a: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GB"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lvl="2">
              <a:lnSpc>
                <a:spcPct val="107000"/>
              </a:lnSpc>
              <a:spcAft>
                <a:spcPts val="800"/>
              </a:spcAft>
              <a:defRPr/>
            </a:pPr>
            <a:r>
              <a:rPr kumimoji="0" lang="el-GR" sz="2800" b="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Μπορεί να έχουν κάποιο κίνητρο – όπως το να πουλήσουν κάτι ή να επηρεάσουν τη γνώμη σου;</a:t>
            </a:r>
            <a:endParaRPr kumimoji="0" lang="en-GB" sz="2800" b="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4" name="Graphic 2" descr="Scales of Justice">
            <a:extLst>
              <a:ext uri="{FF2B5EF4-FFF2-40B4-BE49-F238E27FC236}">
                <a16:creationId xmlns:a16="http://schemas.microsoft.com/office/drawing/2014/main" id="{B078C0A1-78C3-4FF3-85A2-5449C324F9A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66464" y="643665"/>
            <a:ext cx="1606759" cy="1606759"/>
          </a:xfrm>
          <a:prstGeom prst="rect">
            <a:avLst/>
          </a:prstGeom>
        </p:spPr>
      </p:pic>
      <p:cxnSp>
        <p:nvCxnSpPr>
          <p:cNvPr id="16" name="Straight Connector 15"/>
          <p:cNvCxnSpPr/>
          <p:nvPr/>
        </p:nvCxnSpPr>
        <p:spPr>
          <a:xfrm flipV="1">
            <a:off x="0" y="6205643"/>
            <a:ext cx="12192000" cy="55817"/>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1BF74D70-85C1-D290-B6BE-1526C22FC50D}"/>
              </a:ext>
            </a:extLst>
          </p:cNvPr>
          <p:cNvGrpSpPr/>
          <p:nvPr/>
        </p:nvGrpSpPr>
        <p:grpSpPr>
          <a:xfrm>
            <a:off x="131965" y="6219825"/>
            <a:ext cx="11989695" cy="638175"/>
            <a:chOff x="202305" y="6219825"/>
            <a:chExt cx="11989695" cy="638175"/>
          </a:xfrm>
        </p:grpSpPr>
        <p:sp>
          <p:nvSpPr>
            <p:cNvPr id="4" name="Rectangle 3">
              <a:extLst>
                <a:ext uri="{FF2B5EF4-FFF2-40B4-BE49-F238E27FC236}">
                  <a16:creationId xmlns:a16="http://schemas.microsoft.com/office/drawing/2014/main" id="{702DE9F6-75FB-F315-6F2C-233D94B9E7B4}"/>
                </a:ext>
              </a:extLst>
            </p:cNvPr>
            <p:cNvSpPr/>
            <p:nvPr/>
          </p:nvSpPr>
          <p:spPr>
            <a:xfrm>
              <a:off x="9115425" y="6219825"/>
              <a:ext cx="3076575" cy="638175"/>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r">
                <a:spcAft>
                  <a:spcPts val="0"/>
                </a:spcAft>
                <a:tabLst>
                  <a:tab pos="2743200" algn="ctr"/>
                  <a:tab pos="5486400" algn="r"/>
                </a:tabLst>
              </a:pPr>
              <a:r>
                <a:rPr lang="el-GR" sz="1000" b="1" dirty="0">
                  <a:solidFill>
                    <a:srgbClr val="000000"/>
                  </a:solidFill>
                  <a:effectLst/>
                  <a:latin typeface="Arial" panose="020B0604020202020204" pitchFamily="34" charset="0"/>
                  <a:ea typeface="Arial" panose="020B0604020202020204" pitchFamily="34" charset="0"/>
                </a:rPr>
                <a:t> </a:t>
              </a:r>
              <a:endParaRPr lang="en-US" sz="1100" dirty="0">
                <a:effectLst/>
                <a:latin typeface="Arial" panose="020B0604020202020204" pitchFamily="34" charset="0"/>
                <a:ea typeface="Arial" panose="020B0604020202020204" pitchFamily="34" charset="0"/>
              </a:endParaRPr>
            </a:p>
            <a:p>
              <a:pPr algn="r">
                <a:spcAft>
                  <a:spcPts val="0"/>
                </a:spcAft>
                <a:tabLst>
                  <a:tab pos="2743200" algn="ctr"/>
                  <a:tab pos="5486400" algn="r"/>
                </a:tabLst>
              </a:pPr>
              <a:r>
                <a:rPr lang="el-GR" sz="1400" b="1" dirty="0">
                  <a:solidFill>
                    <a:srgbClr val="000000"/>
                  </a:solidFill>
                  <a:effectLst/>
                  <a:latin typeface="Calibri" panose="020F0502020204030204" pitchFamily="34" charset="0"/>
                  <a:ea typeface="Arial" panose="020B0604020202020204" pitchFamily="34" charset="0"/>
                </a:rPr>
                <a:t>Τομέας Εκπαιδευτικής Τεχνολογίας</a:t>
              </a:r>
              <a:endParaRPr lang="en-US" sz="1400" dirty="0">
                <a:effectLst/>
                <a:latin typeface="Arial" panose="020B0604020202020204" pitchFamily="34" charset="0"/>
                <a:ea typeface="Arial" panose="020B0604020202020204" pitchFamily="34" charset="0"/>
              </a:endParaRPr>
            </a:p>
            <a:p>
              <a:pPr algn="r">
                <a:spcAft>
                  <a:spcPts val="0"/>
                </a:spcAft>
                <a:tabLst>
                  <a:tab pos="2743200" algn="ctr"/>
                  <a:tab pos="5486400" algn="r"/>
                </a:tabLst>
              </a:pPr>
              <a:r>
                <a:rPr lang="el-GR" sz="1400" b="1" dirty="0">
                  <a:solidFill>
                    <a:srgbClr val="000000"/>
                  </a:solidFill>
                  <a:effectLst/>
                  <a:latin typeface="Calibri" panose="020F0502020204030204" pitchFamily="34" charset="0"/>
                  <a:ea typeface="Arial" panose="020B0604020202020204" pitchFamily="34" charset="0"/>
                </a:rPr>
                <a:t>Παιδαγωγικό Ινστιτούτο Κύπρου</a:t>
              </a:r>
              <a:r>
                <a:rPr lang="el-GR"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effectLst/>
                <a:latin typeface="Arial" panose="020B0604020202020204" pitchFamily="34" charset="0"/>
                <a:ea typeface="Arial" panose="020B0604020202020204" pitchFamily="34" charset="0"/>
              </a:endParaRPr>
            </a:p>
            <a:p>
              <a:pPr algn="r">
                <a:lnSpc>
                  <a:spcPct val="115000"/>
                </a:lnSpc>
                <a:spcAft>
                  <a:spcPts val="0"/>
                </a:spcAft>
              </a:pPr>
              <a:r>
                <a:rPr lang="el-GR" sz="1100" b="1" dirty="0">
                  <a:solidFill>
                    <a:srgbClr val="000000"/>
                  </a:solidFill>
                  <a:effectLst/>
                  <a:latin typeface="Arial" panose="020B0604020202020204" pitchFamily="34" charset="0"/>
                  <a:ea typeface="Arial" panose="020B0604020202020204" pitchFamily="34" charset="0"/>
                </a:rPr>
                <a:t> </a:t>
              </a:r>
              <a:endParaRPr lang="en-US" sz="1100" dirty="0">
                <a:effectLst/>
                <a:latin typeface="Arial" panose="020B0604020202020204" pitchFamily="34" charset="0"/>
                <a:ea typeface="Arial" panose="020B0604020202020204" pitchFamily="34" charset="0"/>
              </a:endParaRPr>
            </a:p>
          </p:txBody>
        </p:sp>
        <p:grpSp>
          <p:nvGrpSpPr>
            <p:cNvPr id="5" name="Group 4">
              <a:extLst>
                <a:ext uri="{FF2B5EF4-FFF2-40B4-BE49-F238E27FC236}">
                  <a16:creationId xmlns:a16="http://schemas.microsoft.com/office/drawing/2014/main" id="{2549D0AF-2806-F40E-E980-87B318B82868}"/>
                </a:ext>
              </a:extLst>
            </p:cNvPr>
            <p:cNvGrpSpPr/>
            <p:nvPr/>
          </p:nvGrpSpPr>
          <p:grpSpPr>
            <a:xfrm>
              <a:off x="202305" y="6332269"/>
              <a:ext cx="1093402" cy="498190"/>
              <a:chOff x="202305" y="6332269"/>
              <a:chExt cx="1093402" cy="498190"/>
            </a:xfrm>
          </p:grpSpPr>
          <p:pic>
            <p:nvPicPr>
              <p:cNvPr id="6" name="Picture 5">
                <a:extLst>
                  <a:ext uri="{FF2B5EF4-FFF2-40B4-BE49-F238E27FC236}">
                    <a16:creationId xmlns:a16="http://schemas.microsoft.com/office/drawing/2014/main" id="{819D6DA4-CAE4-4C72-FF5F-700BEA9768E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707" y="6332269"/>
                <a:ext cx="640000" cy="498190"/>
              </a:xfrm>
              <a:prstGeom prst="rect">
                <a:avLst/>
              </a:prstGeom>
            </p:spPr>
          </p:pic>
          <p:pic>
            <p:nvPicPr>
              <p:cNvPr id="7" name="Picture 6" descr="A logo of an owl&#10;&#10;Description automatically generated">
                <a:extLst>
                  <a:ext uri="{FF2B5EF4-FFF2-40B4-BE49-F238E27FC236}">
                    <a16:creationId xmlns:a16="http://schemas.microsoft.com/office/drawing/2014/main" id="{F2488836-BD11-82DF-69B5-6B0990CDB3E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305" y="6355033"/>
                <a:ext cx="456898" cy="452663"/>
              </a:xfrm>
              <a:prstGeom prst="rect">
                <a:avLst/>
              </a:prstGeom>
            </p:spPr>
          </p:pic>
        </p:grpSp>
      </p:grpSp>
    </p:spTree>
    <p:extLst>
      <p:ext uri="{BB962C8B-B14F-4D97-AF65-F5344CB8AC3E}">
        <p14:creationId xmlns:p14="http://schemas.microsoft.com/office/powerpoint/2010/main" val="59923787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608" y="0"/>
            <a:ext cx="11696572" cy="5981076"/>
          </a:xfrm>
          <a:prstGeom prst="rect">
            <a:avLst/>
          </a:prstGeom>
          <a:solidFill>
            <a:srgbClr val="F2A40D"/>
          </a:solidFill>
          <a:ln>
            <a:solidFill>
              <a:srgbClr val="5ABA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A5A522B-3C00-461A-8C94-D83E9DF154B1}"/>
              </a:ext>
            </a:extLst>
          </p:cNvPr>
          <p:cNvSpPr/>
          <p:nvPr/>
        </p:nvSpPr>
        <p:spPr>
          <a:xfrm rot="21389103">
            <a:off x="1511173" y="485391"/>
            <a:ext cx="3901993" cy="792000"/>
          </a:xfrm>
          <a:prstGeom prst="rect">
            <a:avLst/>
          </a:prstGeom>
          <a:effectLst>
            <a:outerShdw blurRad="50800" dist="38100" dir="5400000" algn="t"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3600" b="0" i="0" u="none" strike="noStrike" kern="1200" cap="none" spc="0" normalizeH="0" baseline="0" noProof="0" dirty="0">
                <a:ln>
                  <a:noFill/>
                </a:ln>
                <a:solidFill>
                  <a:prstClr val="white"/>
                </a:solidFill>
                <a:effectLst/>
                <a:uLnTx/>
                <a:uFillTx/>
                <a:latin typeface="Calibri" panose="020F0502020204030204"/>
                <a:ea typeface="+mn-ea"/>
                <a:cs typeface="+mn-cs"/>
              </a:rPr>
              <a:t>Τι να προσέξω;</a:t>
            </a:r>
          </a:p>
        </p:txBody>
      </p:sp>
      <p:pic>
        <p:nvPicPr>
          <p:cNvPr id="10" name="Picture 9">
            <a:extLst>
              <a:ext uri="{FF2B5EF4-FFF2-40B4-BE49-F238E27FC236}">
                <a16:creationId xmlns:a16="http://schemas.microsoft.com/office/drawing/2014/main" id="{809ECAF5-0DC8-409C-9EF9-FBC79049BB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915" y="436540"/>
            <a:ext cx="1009978" cy="1011348"/>
          </a:xfrm>
          <a:prstGeom prst="rect">
            <a:avLst/>
          </a:prstGeom>
        </p:spPr>
      </p:pic>
      <p:sp>
        <p:nvSpPr>
          <p:cNvPr id="8" name="Rectangle 7"/>
          <p:cNvSpPr/>
          <p:nvPr/>
        </p:nvSpPr>
        <p:spPr>
          <a:xfrm>
            <a:off x="1052357" y="1764507"/>
            <a:ext cx="10087286" cy="4026359"/>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l-GR" sz="3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Ψάξε οπωσδήποτε και σε άλλες πηγές,</a:t>
            </a:r>
            <a:r>
              <a:rPr kumimoji="0" lang="el-GR" sz="3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l-GR" sz="3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τόσο εντός όσο και εκτός Διαδικτύο</a:t>
            </a:r>
            <a:r>
              <a:rPr lang="el-GR" sz="3800" noProof="0" dirty="0">
                <a:solidFill>
                  <a:prstClr val="white"/>
                </a:solidFill>
                <a:latin typeface="Calibri" panose="020F0502020204030204" pitchFamily="34" charset="0"/>
                <a:ea typeface="Calibri" panose="020F0502020204030204" pitchFamily="34" charset="0"/>
                <a:cs typeface="Times New Roman" panose="02020603050405020304" pitchFamily="18" charset="0"/>
              </a:rPr>
              <a:t>υ!</a:t>
            </a:r>
            <a:endParaRPr kumimoji="0" lang="en-GB" sz="3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GB"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l-GR" sz="3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Εμπιστέψου το ένστικτό σου</a:t>
            </a:r>
            <a:r>
              <a:rPr kumimoji="0" lang="en-GB" sz="3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l-GR" sz="3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l-GR" sz="3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Αν κάτι δε σου φαίνεται σωστό, τότε πιθανότατα δεν είναι. </a:t>
            </a:r>
            <a:endParaRPr kumimoji="0" lang="en-GB" sz="3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552885">
            <a:off x="10170875" y="192687"/>
            <a:ext cx="1133642" cy="992615"/>
          </a:xfrm>
          <a:prstGeom prst="rect">
            <a:avLst/>
          </a:prstGeom>
        </p:spPr>
      </p:pic>
      <p:cxnSp>
        <p:nvCxnSpPr>
          <p:cNvPr id="15" name="Straight Connector 14"/>
          <p:cNvCxnSpPr/>
          <p:nvPr/>
        </p:nvCxnSpPr>
        <p:spPr>
          <a:xfrm flipV="1">
            <a:off x="0" y="6205643"/>
            <a:ext cx="12192000" cy="55817"/>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3E3D4C0-643F-ACB5-08F2-98382672B6DA}"/>
              </a:ext>
            </a:extLst>
          </p:cNvPr>
          <p:cNvGrpSpPr/>
          <p:nvPr/>
        </p:nvGrpSpPr>
        <p:grpSpPr>
          <a:xfrm>
            <a:off x="131965" y="6219825"/>
            <a:ext cx="11989695" cy="638175"/>
            <a:chOff x="202305" y="6219825"/>
            <a:chExt cx="11989695" cy="638175"/>
          </a:xfrm>
        </p:grpSpPr>
        <p:sp>
          <p:nvSpPr>
            <p:cNvPr id="4" name="Rectangle 3">
              <a:extLst>
                <a:ext uri="{FF2B5EF4-FFF2-40B4-BE49-F238E27FC236}">
                  <a16:creationId xmlns:a16="http://schemas.microsoft.com/office/drawing/2014/main" id="{D5AC972C-4DEF-48BD-9897-0427D0C86473}"/>
                </a:ext>
              </a:extLst>
            </p:cNvPr>
            <p:cNvSpPr/>
            <p:nvPr/>
          </p:nvSpPr>
          <p:spPr>
            <a:xfrm>
              <a:off x="9115425" y="6219825"/>
              <a:ext cx="3076575" cy="638175"/>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r">
                <a:spcAft>
                  <a:spcPts val="0"/>
                </a:spcAft>
                <a:tabLst>
                  <a:tab pos="2743200" algn="ctr"/>
                  <a:tab pos="5486400" algn="r"/>
                </a:tabLst>
              </a:pPr>
              <a:r>
                <a:rPr lang="el-GR" sz="1000" b="1" dirty="0">
                  <a:solidFill>
                    <a:srgbClr val="000000"/>
                  </a:solidFill>
                  <a:effectLst/>
                  <a:latin typeface="Arial" panose="020B0604020202020204" pitchFamily="34" charset="0"/>
                  <a:ea typeface="Arial" panose="020B0604020202020204" pitchFamily="34" charset="0"/>
                </a:rPr>
                <a:t> </a:t>
              </a:r>
              <a:endParaRPr lang="en-US" sz="1100" dirty="0">
                <a:effectLst/>
                <a:latin typeface="Arial" panose="020B0604020202020204" pitchFamily="34" charset="0"/>
                <a:ea typeface="Arial" panose="020B0604020202020204" pitchFamily="34" charset="0"/>
              </a:endParaRPr>
            </a:p>
            <a:p>
              <a:pPr algn="r">
                <a:spcAft>
                  <a:spcPts val="0"/>
                </a:spcAft>
                <a:tabLst>
                  <a:tab pos="2743200" algn="ctr"/>
                  <a:tab pos="5486400" algn="r"/>
                </a:tabLst>
              </a:pPr>
              <a:r>
                <a:rPr lang="el-GR" sz="1400" b="1" dirty="0">
                  <a:solidFill>
                    <a:srgbClr val="000000"/>
                  </a:solidFill>
                  <a:effectLst/>
                  <a:latin typeface="Calibri" panose="020F0502020204030204" pitchFamily="34" charset="0"/>
                  <a:ea typeface="Arial" panose="020B0604020202020204" pitchFamily="34" charset="0"/>
                </a:rPr>
                <a:t>Τομέας Εκπαιδευτικής Τεχνολογίας</a:t>
              </a:r>
              <a:endParaRPr lang="en-US" sz="1400" dirty="0">
                <a:effectLst/>
                <a:latin typeface="Arial" panose="020B0604020202020204" pitchFamily="34" charset="0"/>
                <a:ea typeface="Arial" panose="020B0604020202020204" pitchFamily="34" charset="0"/>
              </a:endParaRPr>
            </a:p>
            <a:p>
              <a:pPr algn="r">
                <a:spcAft>
                  <a:spcPts val="0"/>
                </a:spcAft>
                <a:tabLst>
                  <a:tab pos="2743200" algn="ctr"/>
                  <a:tab pos="5486400" algn="r"/>
                </a:tabLst>
              </a:pPr>
              <a:r>
                <a:rPr lang="el-GR" sz="1400" b="1" dirty="0">
                  <a:solidFill>
                    <a:srgbClr val="000000"/>
                  </a:solidFill>
                  <a:effectLst/>
                  <a:latin typeface="Calibri" panose="020F0502020204030204" pitchFamily="34" charset="0"/>
                  <a:ea typeface="Arial" panose="020B0604020202020204" pitchFamily="34" charset="0"/>
                </a:rPr>
                <a:t>Παιδαγωγικό Ινστιτούτο Κύπρου</a:t>
              </a:r>
              <a:r>
                <a:rPr lang="el-GR"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effectLst/>
                <a:latin typeface="Arial" panose="020B0604020202020204" pitchFamily="34" charset="0"/>
                <a:ea typeface="Arial" panose="020B0604020202020204" pitchFamily="34" charset="0"/>
              </a:endParaRPr>
            </a:p>
            <a:p>
              <a:pPr algn="r">
                <a:lnSpc>
                  <a:spcPct val="115000"/>
                </a:lnSpc>
                <a:spcAft>
                  <a:spcPts val="0"/>
                </a:spcAft>
              </a:pPr>
              <a:r>
                <a:rPr lang="el-GR" sz="1100" b="1" dirty="0">
                  <a:solidFill>
                    <a:srgbClr val="000000"/>
                  </a:solidFill>
                  <a:effectLst/>
                  <a:latin typeface="Arial" panose="020B0604020202020204" pitchFamily="34" charset="0"/>
                  <a:ea typeface="Arial" panose="020B0604020202020204" pitchFamily="34" charset="0"/>
                </a:rPr>
                <a:t> </a:t>
              </a:r>
              <a:endParaRPr lang="en-US" sz="1100" dirty="0">
                <a:effectLst/>
                <a:latin typeface="Arial" panose="020B0604020202020204" pitchFamily="34" charset="0"/>
                <a:ea typeface="Arial" panose="020B0604020202020204" pitchFamily="34" charset="0"/>
              </a:endParaRPr>
            </a:p>
          </p:txBody>
        </p:sp>
        <p:grpSp>
          <p:nvGrpSpPr>
            <p:cNvPr id="5" name="Group 4">
              <a:extLst>
                <a:ext uri="{FF2B5EF4-FFF2-40B4-BE49-F238E27FC236}">
                  <a16:creationId xmlns:a16="http://schemas.microsoft.com/office/drawing/2014/main" id="{FE4EB0C0-2E7A-3D97-7C30-B99C54989294}"/>
                </a:ext>
              </a:extLst>
            </p:cNvPr>
            <p:cNvGrpSpPr/>
            <p:nvPr/>
          </p:nvGrpSpPr>
          <p:grpSpPr>
            <a:xfrm>
              <a:off x="202305" y="6332269"/>
              <a:ext cx="1093402" cy="498190"/>
              <a:chOff x="202305" y="6332269"/>
              <a:chExt cx="1093402" cy="498190"/>
            </a:xfrm>
          </p:grpSpPr>
          <p:pic>
            <p:nvPicPr>
              <p:cNvPr id="6" name="Picture 5">
                <a:extLst>
                  <a:ext uri="{FF2B5EF4-FFF2-40B4-BE49-F238E27FC236}">
                    <a16:creationId xmlns:a16="http://schemas.microsoft.com/office/drawing/2014/main" id="{FF4A5208-9AE6-9A2A-B2FC-6B9E69B5B6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707" y="6332269"/>
                <a:ext cx="640000" cy="498190"/>
              </a:xfrm>
              <a:prstGeom prst="rect">
                <a:avLst/>
              </a:prstGeom>
            </p:spPr>
          </p:pic>
          <p:pic>
            <p:nvPicPr>
              <p:cNvPr id="7" name="Picture 6" descr="A logo of an owl&#10;&#10;Description automatically generated">
                <a:extLst>
                  <a:ext uri="{FF2B5EF4-FFF2-40B4-BE49-F238E27FC236}">
                    <a16:creationId xmlns:a16="http://schemas.microsoft.com/office/drawing/2014/main" id="{B8328417-8E56-3D3E-86A5-058ADA4A15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305" y="6355033"/>
                <a:ext cx="456898" cy="452663"/>
              </a:xfrm>
              <a:prstGeom prst="rect">
                <a:avLst/>
              </a:prstGeom>
            </p:spPr>
          </p:pic>
        </p:grpSp>
      </p:grpSp>
    </p:spTree>
    <p:extLst>
      <p:ext uri="{BB962C8B-B14F-4D97-AF65-F5344CB8AC3E}">
        <p14:creationId xmlns:p14="http://schemas.microsoft.com/office/powerpoint/2010/main" val="51094888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608" y="119921"/>
            <a:ext cx="11696572" cy="5981076"/>
          </a:xfrm>
          <a:prstGeom prst="rect">
            <a:avLst/>
          </a:prstGeom>
          <a:solidFill>
            <a:srgbClr val="F2A40D"/>
          </a:solidFill>
          <a:ln>
            <a:solidFill>
              <a:srgbClr val="5ABA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7EC6C560-DC50-44E9-92E1-BAAC7CA3C8D5}"/>
              </a:ext>
            </a:extLst>
          </p:cNvPr>
          <p:cNvGrpSpPr/>
          <p:nvPr/>
        </p:nvGrpSpPr>
        <p:grpSpPr>
          <a:xfrm>
            <a:off x="1913359" y="428278"/>
            <a:ext cx="7108863" cy="826570"/>
            <a:chOff x="3430270" y="1147110"/>
            <a:chExt cx="4398283" cy="707886"/>
          </a:xfrm>
        </p:grpSpPr>
        <p:sp>
          <p:nvSpPr>
            <p:cNvPr id="13" name="Rectangle 12">
              <a:extLst>
                <a:ext uri="{FF2B5EF4-FFF2-40B4-BE49-F238E27FC236}">
                  <a16:creationId xmlns:a16="http://schemas.microsoft.com/office/drawing/2014/main" id="{1C7B95D8-5FC9-44A0-9925-9699C3B676F3}"/>
                </a:ext>
              </a:extLst>
            </p:cNvPr>
            <p:cNvSpPr/>
            <p:nvPr/>
          </p:nvSpPr>
          <p:spPr>
            <a:xfrm rot="21447804">
              <a:off x="3430270" y="1147110"/>
              <a:ext cx="4396096" cy="7078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14" name="Rectangle 13">
              <a:extLst>
                <a:ext uri="{FF2B5EF4-FFF2-40B4-BE49-F238E27FC236}">
                  <a16:creationId xmlns:a16="http://schemas.microsoft.com/office/drawing/2014/main" id="{E31D57E1-0130-4B21-B8AA-26CE6B897745}"/>
                </a:ext>
              </a:extLst>
            </p:cNvPr>
            <p:cNvSpPr/>
            <p:nvPr/>
          </p:nvSpPr>
          <p:spPr>
            <a:xfrm rot="21447804">
              <a:off x="3853043" y="1196261"/>
              <a:ext cx="3975510" cy="606243"/>
            </a:xfrm>
            <a:prstGeom prst="rect">
              <a:avLst/>
            </a:prstGeom>
          </p:spPr>
          <p:txBody>
            <a:bodyPr wrap="none">
              <a:spAutoFit/>
            </a:bodyPr>
            <a:lstStyle/>
            <a:p>
              <a:r>
                <a:rPr lang="el-GR" sz="4000" dirty="0">
                  <a:solidFill>
                    <a:prstClr val="white"/>
                  </a:solidFill>
                  <a:latin typeface="Calibri" panose="020F0502020204030204"/>
                </a:rPr>
                <a:t>Πώς μπορούμε να ελέγξουμε;</a:t>
              </a:r>
              <a:endParaRPr lang="en-GB" sz="4000" dirty="0">
                <a:solidFill>
                  <a:prstClr val="white"/>
                </a:solidFill>
                <a:latin typeface="Calibri" panose="020F0502020204030204"/>
              </a:endParaRPr>
            </a:p>
          </p:txBody>
        </p:sp>
      </p:gr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986" y="294325"/>
            <a:ext cx="1331603" cy="1333410"/>
          </a:xfrm>
          <a:prstGeom prst="rect">
            <a:avLst/>
          </a:prstGeom>
        </p:spPr>
      </p:pic>
      <p:pic>
        <p:nvPicPr>
          <p:cNvPr id="16" name="Picture 15">
            <a:extLst>
              <a:ext uri="{FF2B5EF4-FFF2-40B4-BE49-F238E27FC236}">
                <a16:creationId xmlns:a16="http://schemas.microsoft.com/office/drawing/2014/main" id="{2FE8A61B-B6FD-477F-9F35-692CDB48EA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51828" y="272994"/>
            <a:ext cx="2863434" cy="1577406"/>
          </a:xfrm>
          <a:prstGeom prst="rect">
            <a:avLst/>
          </a:prstGeom>
        </p:spPr>
      </p:pic>
      <p:sp>
        <p:nvSpPr>
          <p:cNvPr id="17" name="Rectangle 16">
            <a:extLst>
              <a:ext uri="{FF2B5EF4-FFF2-40B4-BE49-F238E27FC236}">
                <a16:creationId xmlns:a16="http://schemas.microsoft.com/office/drawing/2014/main" id="{7BB4BB46-B0E3-4663-AE26-2B6980203528}"/>
              </a:ext>
            </a:extLst>
          </p:cNvPr>
          <p:cNvSpPr/>
          <p:nvPr/>
        </p:nvSpPr>
        <p:spPr>
          <a:xfrm>
            <a:off x="220608" y="1696493"/>
            <a:ext cx="8397860" cy="1077218"/>
          </a:xfrm>
          <a:prstGeom prst="rect">
            <a:avLst/>
          </a:prstGeom>
        </p:spPr>
        <p:txBody>
          <a:bodyPr wrap="square">
            <a:spAutoFit/>
          </a:bodyPr>
          <a:lstStyle/>
          <a:p>
            <a:pPr lvl="1">
              <a:spcAft>
                <a:spcPts val="0"/>
              </a:spcAft>
            </a:pPr>
            <a:r>
              <a:rPr lang="el-GR" sz="3200" b="1" dirty="0">
                <a:latin typeface="Calibri" panose="020F0502020204030204" pitchFamily="34" charset="0"/>
                <a:cs typeface="Times New Roman" panose="02020603050405020304" pitchFamily="18" charset="0"/>
              </a:rPr>
              <a:t>Εντοπίζουμε ενδείξεις μη αξιόπιστων δημοσιευμάτων / ψευδών ειδήσεων:</a:t>
            </a:r>
          </a:p>
        </p:txBody>
      </p:sp>
      <p:sp>
        <p:nvSpPr>
          <p:cNvPr id="18" name="Rectangle 17">
            <a:extLst>
              <a:ext uri="{FF2B5EF4-FFF2-40B4-BE49-F238E27FC236}">
                <a16:creationId xmlns:a16="http://schemas.microsoft.com/office/drawing/2014/main" id="{39A01BFF-94F6-4E93-81D7-0538674B7B7F}"/>
              </a:ext>
            </a:extLst>
          </p:cNvPr>
          <p:cNvSpPr/>
          <p:nvPr/>
        </p:nvSpPr>
        <p:spPr>
          <a:xfrm>
            <a:off x="449704" y="2773711"/>
            <a:ext cx="11365557" cy="4401205"/>
          </a:xfrm>
          <a:prstGeom prst="rect">
            <a:avLst/>
          </a:prstGeom>
        </p:spPr>
        <p:txBody>
          <a:bodyPr wrap="square" numCol="2">
            <a:spAutoFit/>
          </a:bodyPr>
          <a:lstStyle/>
          <a:p>
            <a:pPr marL="806450" lvl="2" indent="-533400">
              <a:spcAft>
                <a:spcPts val="0"/>
              </a:spcAft>
              <a:buFont typeface="Wingdings" panose="05000000000000000000" pitchFamily="2" charset="2"/>
              <a:buChar char="Ø"/>
            </a:pPr>
            <a:r>
              <a:rPr lang="el-GR" sz="2800" b="1" dirty="0">
                <a:solidFill>
                  <a:schemeClr val="bg1"/>
                </a:solidFill>
                <a:latin typeface="Calibri" panose="020F0502020204030204" pitchFamily="34" charset="0"/>
                <a:cs typeface="Times New Roman" panose="02020603050405020304" pitchFamily="18" charset="0"/>
              </a:rPr>
              <a:t>Υπερβολικοί τίτλοι ή τίτλοι που δεν έχουν σχέση με το κείμενο της ανάρτησης</a:t>
            </a:r>
          </a:p>
          <a:p>
            <a:pPr marL="806450" lvl="2" indent="-533400">
              <a:spcAft>
                <a:spcPts val="0"/>
              </a:spcAft>
              <a:buFont typeface="Wingdings" panose="05000000000000000000" pitchFamily="2" charset="2"/>
              <a:buChar char="Ø"/>
            </a:pPr>
            <a:r>
              <a:rPr lang="el-GR" sz="2800" b="1" dirty="0">
                <a:solidFill>
                  <a:schemeClr val="bg1"/>
                </a:solidFill>
                <a:latin typeface="Calibri" panose="020F0502020204030204" pitchFamily="34" charset="0"/>
                <a:cs typeface="Times New Roman" panose="02020603050405020304" pitchFamily="18" charset="0"/>
              </a:rPr>
              <a:t>Ανυπόγραφο δημοσίευμα</a:t>
            </a:r>
          </a:p>
          <a:p>
            <a:pPr marL="806450" lvl="2" indent="-533400">
              <a:spcAft>
                <a:spcPts val="0"/>
              </a:spcAft>
              <a:buFont typeface="Wingdings" panose="05000000000000000000" pitchFamily="2" charset="2"/>
              <a:buChar char="Ø"/>
            </a:pPr>
            <a:r>
              <a:rPr lang="el-GR" sz="2800" b="1" dirty="0">
                <a:solidFill>
                  <a:schemeClr val="bg1"/>
                </a:solidFill>
                <a:latin typeface="Calibri" panose="020F0502020204030204" pitchFamily="34" charset="0"/>
                <a:cs typeface="Times New Roman" panose="02020603050405020304" pitchFamily="18" charset="0"/>
              </a:rPr>
              <a:t>Ορθογραφικά-συντακτικά λάθη ή κείμενο-προϊόν αυτόματης μετάφρασης</a:t>
            </a:r>
          </a:p>
          <a:p>
            <a:pPr marL="1485900" lvl="2" indent="-571500">
              <a:spcAft>
                <a:spcPts val="0"/>
              </a:spcAft>
              <a:buFont typeface="Wingdings" panose="05000000000000000000" pitchFamily="2" charset="2"/>
              <a:buChar char="Ø"/>
            </a:pPr>
            <a:endParaRPr lang="el-GR" sz="2800" b="1" dirty="0">
              <a:solidFill>
                <a:schemeClr val="bg1"/>
              </a:solidFill>
              <a:latin typeface="Calibri" panose="020F0502020204030204" pitchFamily="34" charset="0"/>
              <a:cs typeface="Times New Roman" panose="02020603050405020304" pitchFamily="18" charset="0"/>
            </a:endParaRPr>
          </a:p>
          <a:p>
            <a:pPr marL="1485900" lvl="2" indent="-571500">
              <a:spcAft>
                <a:spcPts val="0"/>
              </a:spcAft>
              <a:buFont typeface="Wingdings" panose="05000000000000000000" pitchFamily="2" charset="2"/>
              <a:buChar char="Ø"/>
            </a:pPr>
            <a:endParaRPr lang="el-GR" sz="2800" b="1" dirty="0">
              <a:solidFill>
                <a:schemeClr val="bg1"/>
              </a:solidFill>
              <a:latin typeface="Calibri" panose="020F0502020204030204" pitchFamily="34" charset="0"/>
              <a:cs typeface="Times New Roman" panose="02020603050405020304" pitchFamily="18" charset="0"/>
            </a:endParaRPr>
          </a:p>
          <a:p>
            <a:pPr marL="1485900" lvl="2" indent="-571500">
              <a:spcAft>
                <a:spcPts val="0"/>
              </a:spcAft>
              <a:buFont typeface="Wingdings" panose="05000000000000000000" pitchFamily="2" charset="2"/>
              <a:buChar char="Ø"/>
            </a:pPr>
            <a:endParaRPr lang="el-GR" sz="2800" b="1" dirty="0">
              <a:solidFill>
                <a:schemeClr val="bg1"/>
              </a:solidFill>
              <a:latin typeface="Calibri" panose="020F0502020204030204" pitchFamily="34" charset="0"/>
              <a:cs typeface="Times New Roman" panose="02020603050405020304" pitchFamily="18" charset="0"/>
            </a:endParaRPr>
          </a:p>
          <a:p>
            <a:pPr marL="985838" lvl="2" indent="-539750">
              <a:spcAft>
                <a:spcPts val="0"/>
              </a:spcAft>
              <a:buFont typeface="Wingdings" panose="05000000000000000000" pitchFamily="2" charset="2"/>
              <a:buChar char="Ø"/>
            </a:pPr>
            <a:r>
              <a:rPr lang="el-GR" sz="2800" b="1" dirty="0">
                <a:solidFill>
                  <a:schemeClr val="bg1"/>
                </a:solidFill>
                <a:latin typeface="Calibri" panose="020F0502020204030204" pitchFamily="34" charset="0"/>
                <a:cs typeface="Times New Roman" panose="02020603050405020304" pitchFamily="18" charset="0"/>
              </a:rPr>
              <a:t>Απουσία ημερομηνίας</a:t>
            </a:r>
          </a:p>
          <a:p>
            <a:pPr marL="985838" lvl="2" indent="-539750">
              <a:spcAft>
                <a:spcPts val="0"/>
              </a:spcAft>
              <a:buFont typeface="Wingdings" panose="05000000000000000000" pitchFamily="2" charset="2"/>
              <a:buChar char="Ø"/>
            </a:pPr>
            <a:r>
              <a:rPr lang="el-GR" sz="2800" b="1" dirty="0">
                <a:solidFill>
                  <a:schemeClr val="bg1"/>
                </a:solidFill>
                <a:latin typeface="Calibri" panose="020F0502020204030204" pitchFamily="34" charset="0"/>
                <a:cs typeface="Times New Roman" panose="02020603050405020304" pitchFamily="18" charset="0"/>
              </a:rPr>
              <a:t>Φωτογραφίες-προϊόν ψηφιακής επεξεργασίας</a:t>
            </a:r>
          </a:p>
          <a:p>
            <a:pPr marL="985838" lvl="2" indent="-539750">
              <a:spcAft>
                <a:spcPts val="0"/>
              </a:spcAft>
              <a:buFont typeface="Wingdings" panose="05000000000000000000" pitchFamily="2" charset="2"/>
              <a:buChar char="Ø"/>
            </a:pPr>
            <a:r>
              <a:rPr lang="el-GR" sz="2800" b="1" dirty="0">
                <a:solidFill>
                  <a:schemeClr val="bg1"/>
                </a:solidFill>
                <a:latin typeface="Calibri" panose="020F0502020204030204" pitchFamily="34" charset="0"/>
                <a:cs typeface="Times New Roman" panose="02020603050405020304" pitchFamily="18" charset="0"/>
              </a:rPr>
              <a:t>Παραπομπή σε μη ενεργά links</a:t>
            </a:r>
          </a:p>
          <a:p>
            <a:pPr marL="985838" lvl="2" indent="-539750">
              <a:spcAft>
                <a:spcPts val="0"/>
              </a:spcAft>
              <a:buFont typeface="Wingdings" panose="05000000000000000000" pitchFamily="2" charset="2"/>
              <a:buChar char="Ø"/>
            </a:pPr>
            <a:r>
              <a:rPr lang="el-GR" sz="2800" b="1" dirty="0">
                <a:solidFill>
                  <a:schemeClr val="bg1"/>
                </a:solidFill>
                <a:latin typeface="Calibri" panose="020F0502020204030204" pitchFamily="34" charset="0"/>
                <a:cs typeface="Times New Roman" panose="02020603050405020304" pitchFamily="18" charset="0"/>
              </a:rPr>
              <a:t>Προτροπή για αναδημοσίευση</a:t>
            </a:r>
          </a:p>
        </p:txBody>
      </p:sp>
      <p:cxnSp>
        <p:nvCxnSpPr>
          <p:cNvPr id="22" name="Straight Connector 21"/>
          <p:cNvCxnSpPr/>
          <p:nvPr/>
        </p:nvCxnSpPr>
        <p:spPr>
          <a:xfrm flipV="1">
            <a:off x="0" y="6205643"/>
            <a:ext cx="12192000" cy="55817"/>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CD5711B5-DD58-B6F2-389A-30D476215185}"/>
              </a:ext>
            </a:extLst>
          </p:cNvPr>
          <p:cNvGrpSpPr/>
          <p:nvPr/>
        </p:nvGrpSpPr>
        <p:grpSpPr>
          <a:xfrm>
            <a:off x="131965" y="6219825"/>
            <a:ext cx="11989695" cy="638175"/>
            <a:chOff x="202305" y="6219825"/>
            <a:chExt cx="11989695" cy="638175"/>
          </a:xfrm>
        </p:grpSpPr>
        <p:sp>
          <p:nvSpPr>
            <p:cNvPr id="4" name="Rectangle 3">
              <a:extLst>
                <a:ext uri="{FF2B5EF4-FFF2-40B4-BE49-F238E27FC236}">
                  <a16:creationId xmlns:a16="http://schemas.microsoft.com/office/drawing/2014/main" id="{A34B4FAE-571D-16C9-A476-604240C20DCF}"/>
                </a:ext>
              </a:extLst>
            </p:cNvPr>
            <p:cNvSpPr/>
            <p:nvPr/>
          </p:nvSpPr>
          <p:spPr>
            <a:xfrm>
              <a:off x="9115425" y="6219825"/>
              <a:ext cx="3076575" cy="638175"/>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r">
                <a:spcAft>
                  <a:spcPts val="0"/>
                </a:spcAft>
                <a:tabLst>
                  <a:tab pos="2743200" algn="ctr"/>
                  <a:tab pos="5486400" algn="r"/>
                </a:tabLst>
              </a:pPr>
              <a:r>
                <a:rPr lang="el-GR" sz="1000" b="1" dirty="0">
                  <a:solidFill>
                    <a:srgbClr val="000000"/>
                  </a:solidFill>
                  <a:effectLst/>
                  <a:latin typeface="Arial" panose="020B0604020202020204" pitchFamily="34" charset="0"/>
                  <a:ea typeface="Arial" panose="020B0604020202020204" pitchFamily="34" charset="0"/>
                </a:rPr>
                <a:t> </a:t>
              </a:r>
              <a:endParaRPr lang="en-US" sz="1100" dirty="0">
                <a:effectLst/>
                <a:latin typeface="Arial" panose="020B0604020202020204" pitchFamily="34" charset="0"/>
                <a:ea typeface="Arial" panose="020B0604020202020204" pitchFamily="34" charset="0"/>
              </a:endParaRPr>
            </a:p>
            <a:p>
              <a:pPr algn="r">
                <a:spcAft>
                  <a:spcPts val="0"/>
                </a:spcAft>
                <a:tabLst>
                  <a:tab pos="2743200" algn="ctr"/>
                  <a:tab pos="5486400" algn="r"/>
                </a:tabLst>
              </a:pPr>
              <a:r>
                <a:rPr lang="el-GR" sz="1400" b="1" dirty="0">
                  <a:solidFill>
                    <a:srgbClr val="000000"/>
                  </a:solidFill>
                  <a:effectLst/>
                  <a:latin typeface="Calibri" panose="020F0502020204030204" pitchFamily="34" charset="0"/>
                  <a:ea typeface="Arial" panose="020B0604020202020204" pitchFamily="34" charset="0"/>
                </a:rPr>
                <a:t>Τομέας Εκπαιδευτικής Τεχνολογίας</a:t>
              </a:r>
              <a:endParaRPr lang="en-US" sz="1400" dirty="0">
                <a:effectLst/>
                <a:latin typeface="Arial" panose="020B0604020202020204" pitchFamily="34" charset="0"/>
                <a:ea typeface="Arial" panose="020B0604020202020204" pitchFamily="34" charset="0"/>
              </a:endParaRPr>
            </a:p>
            <a:p>
              <a:pPr algn="r">
                <a:spcAft>
                  <a:spcPts val="0"/>
                </a:spcAft>
                <a:tabLst>
                  <a:tab pos="2743200" algn="ctr"/>
                  <a:tab pos="5486400" algn="r"/>
                </a:tabLst>
              </a:pPr>
              <a:r>
                <a:rPr lang="el-GR" sz="1400" b="1" dirty="0">
                  <a:solidFill>
                    <a:srgbClr val="000000"/>
                  </a:solidFill>
                  <a:effectLst/>
                  <a:latin typeface="Calibri" panose="020F0502020204030204" pitchFamily="34" charset="0"/>
                  <a:ea typeface="Arial" panose="020B0604020202020204" pitchFamily="34" charset="0"/>
                </a:rPr>
                <a:t>Παιδαγωγικό Ινστιτούτο Κύπρου</a:t>
              </a:r>
              <a:r>
                <a:rPr lang="el-GR"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effectLst/>
                <a:latin typeface="Arial" panose="020B0604020202020204" pitchFamily="34" charset="0"/>
                <a:ea typeface="Arial" panose="020B0604020202020204" pitchFamily="34" charset="0"/>
              </a:endParaRPr>
            </a:p>
            <a:p>
              <a:pPr algn="r">
                <a:lnSpc>
                  <a:spcPct val="115000"/>
                </a:lnSpc>
                <a:spcAft>
                  <a:spcPts val="0"/>
                </a:spcAft>
              </a:pPr>
              <a:r>
                <a:rPr lang="el-GR" sz="1100" b="1" dirty="0">
                  <a:solidFill>
                    <a:srgbClr val="000000"/>
                  </a:solidFill>
                  <a:effectLst/>
                  <a:latin typeface="Arial" panose="020B0604020202020204" pitchFamily="34" charset="0"/>
                  <a:ea typeface="Arial" panose="020B0604020202020204" pitchFamily="34" charset="0"/>
                </a:rPr>
                <a:t> </a:t>
              </a:r>
              <a:endParaRPr lang="en-US" sz="1100" dirty="0">
                <a:effectLst/>
                <a:latin typeface="Arial" panose="020B0604020202020204" pitchFamily="34" charset="0"/>
                <a:ea typeface="Arial" panose="020B0604020202020204" pitchFamily="34" charset="0"/>
              </a:endParaRPr>
            </a:p>
          </p:txBody>
        </p:sp>
        <p:grpSp>
          <p:nvGrpSpPr>
            <p:cNvPr id="5" name="Group 4">
              <a:extLst>
                <a:ext uri="{FF2B5EF4-FFF2-40B4-BE49-F238E27FC236}">
                  <a16:creationId xmlns:a16="http://schemas.microsoft.com/office/drawing/2014/main" id="{06C18985-E360-C23A-8057-205FD9D3988A}"/>
                </a:ext>
              </a:extLst>
            </p:cNvPr>
            <p:cNvGrpSpPr/>
            <p:nvPr/>
          </p:nvGrpSpPr>
          <p:grpSpPr>
            <a:xfrm>
              <a:off x="202305" y="6332269"/>
              <a:ext cx="1093402" cy="498190"/>
              <a:chOff x="202305" y="6332269"/>
              <a:chExt cx="1093402" cy="498190"/>
            </a:xfrm>
          </p:grpSpPr>
          <p:pic>
            <p:nvPicPr>
              <p:cNvPr id="6" name="Picture 5">
                <a:extLst>
                  <a:ext uri="{FF2B5EF4-FFF2-40B4-BE49-F238E27FC236}">
                    <a16:creationId xmlns:a16="http://schemas.microsoft.com/office/drawing/2014/main" id="{64C3CC34-DB76-B548-4A6C-6BF90DA67E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707" y="6332269"/>
                <a:ext cx="640000" cy="498190"/>
              </a:xfrm>
              <a:prstGeom prst="rect">
                <a:avLst/>
              </a:prstGeom>
            </p:spPr>
          </p:pic>
          <p:pic>
            <p:nvPicPr>
              <p:cNvPr id="7" name="Picture 6" descr="A logo of an owl&#10;&#10;Description automatically generated">
                <a:extLst>
                  <a:ext uri="{FF2B5EF4-FFF2-40B4-BE49-F238E27FC236}">
                    <a16:creationId xmlns:a16="http://schemas.microsoft.com/office/drawing/2014/main" id="{34010B10-2BFE-B1A2-747D-45BB0F52F0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305" y="6355033"/>
                <a:ext cx="456898" cy="452663"/>
              </a:xfrm>
              <a:prstGeom prst="rect">
                <a:avLst/>
              </a:prstGeom>
            </p:spPr>
          </p:pic>
        </p:grpSp>
      </p:grpSp>
    </p:spTree>
    <p:extLst>
      <p:ext uri="{BB962C8B-B14F-4D97-AF65-F5344CB8AC3E}">
        <p14:creationId xmlns:p14="http://schemas.microsoft.com/office/powerpoint/2010/main" val="28514079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xEl>
                                              <p:pRg st="1" end="1"/>
                                            </p:txEl>
                                          </p:spTgt>
                                        </p:tgtEl>
                                        <p:attrNameLst>
                                          <p:attrName>style.visibility</p:attrName>
                                        </p:attrNameLst>
                                      </p:cBhvr>
                                      <p:to>
                                        <p:strVal val="visible"/>
                                      </p:to>
                                    </p:set>
                                    <p:animEffect transition="in" filter="fade">
                                      <p:cBhvr>
                                        <p:cTn id="10" dur="500"/>
                                        <p:tgtEl>
                                          <p:spTgt spid="1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xEl>
                                              <p:pRg st="2" end="2"/>
                                            </p:txEl>
                                          </p:spTgt>
                                        </p:tgtEl>
                                        <p:attrNameLst>
                                          <p:attrName>style.visibility</p:attrName>
                                        </p:attrNameLst>
                                      </p:cBhvr>
                                      <p:to>
                                        <p:strVal val="visible"/>
                                      </p:to>
                                    </p:set>
                                    <p:animEffect transition="in" filter="fade">
                                      <p:cBhvr>
                                        <p:cTn id="13" dur="500"/>
                                        <p:tgtEl>
                                          <p:spTgt spid="18">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xEl>
                                              <p:pRg st="6" end="6"/>
                                            </p:txEl>
                                          </p:spTgt>
                                        </p:tgtEl>
                                        <p:attrNameLst>
                                          <p:attrName>style.visibility</p:attrName>
                                        </p:attrNameLst>
                                      </p:cBhvr>
                                      <p:to>
                                        <p:strVal val="visible"/>
                                      </p:to>
                                    </p:set>
                                    <p:animEffect transition="in" filter="fade">
                                      <p:cBhvr>
                                        <p:cTn id="16" dur="500"/>
                                        <p:tgtEl>
                                          <p:spTgt spid="18">
                                            <p:txEl>
                                              <p:pRg st="6" end="6"/>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xEl>
                                              <p:pRg st="7" end="7"/>
                                            </p:txEl>
                                          </p:spTgt>
                                        </p:tgtEl>
                                        <p:attrNameLst>
                                          <p:attrName>style.visibility</p:attrName>
                                        </p:attrNameLst>
                                      </p:cBhvr>
                                      <p:to>
                                        <p:strVal val="visible"/>
                                      </p:to>
                                    </p:set>
                                    <p:animEffect transition="in" filter="fade">
                                      <p:cBhvr>
                                        <p:cTn id="19" dur="500"/>
                                        <p:tgtEl>
                                          <p:spTgt spid="18">
                                            <p:txEl>
                                              <p:pRg st="7" end="7"/>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xEl>
                                              <p:pRg st="8" end="8"/>
                                            </p:txEl>
                                          </p:spTgt>
                                        </p:tgtEl>
                                        <p:attrNameLst>
                                          <p:attrName>style.visibility</p:attrName>
                                        </p:attrNameLst>
                                      </p:cBhvr>
                                      <p:to>
                                        <p:strVal val="visible"/>
                                      </p:to>
                                    </p:set>
                                    <p:animEffect transition="in" filter="fade">
                                      <p:cBhvr>
                                        <p:cTn id="22" dur="500"/>
                                        <p:tgtEl>
                                          <p:spTgt spid="18">
                                            <p:txEl>
                                              <p:pRg st="8" end="8"/>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xEl>
                                              <p:pRg st="9" end="9"/>
                                            </p:txEl>
                                          </p:spTgt>
                                        </p:tgtEl>
                                        <p:attrNameLst>
                                          <p:attrName>style.visibility</p:attrName>
                                        </p:attrNameLst>
                                      </p:cBhvr>
                                      <p:to>
                                        <p:strVal val="visible"/>
                                      </p:to>
                                    </p:set>
                                    <p:animEffect transition="in" filter="fade">
                                      <p:cBhvr>
                                        <p:cTn id="25" dur="500"/>
                                        <p:tgtEl>
                                          <p:spTgt spid="1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bldLvl="2"/>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608" y="-59962"/>
            <a:ext cx="11696572" cy="5981076"/>
          </a:xfrm>
          <a:prstGeom prst="rect">
            <a:avLst/>
          </a:prstGeom>
          <a:solidFill>
            <a:srgbClr val="F2A40D"/>
          </a:solidFill>
          <a:ln>
            <a:solidFill>
              <a:srgbClr val="5ABA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7EC6C560-DC50-44E9-92E1-BAAC7CA3C8D5}"/>
              </a:ext>
            </a:extLst>
          </p:cNvPr>
          <p:cNvGrpSpPr/>
          <p:nvPr/>
        </p:nvGrpSpPr>
        <p:grpSpPr>
          <a:xfrm>
            <a:off x="1913359" y="428278"/>
            <a:ext cx="7108863" cy="826570"/>
            <a:chOff x="3430270" y="1147110"/>
            <a:chExt cx="4398283" cy="707886"/>
          </a:xfrm>
        </p:grpSpPr>
        <p:sp>
          <p:nvSpPr>
            <p:cNvPr id="13" name="Rectangle 12">
              <a:extLst>
                <a:ext uri="{FF2B5EF4-FFF2-40B4-BE49-F238E27FC236}">
                  <a16:creationId xmlns:a16="http://schemas.microsoft.com/office/drawing/2014/main" id="{1C7B95D8-5FC9-44A0-9925-9699C3B676F3}"/>
                </a:ext>
              </a:extLst>
            </p:cNvPr>
            <p:cNvSpPr/>
            <p:nvPr/>
          </p:nvSpPr>
          <p:spPr>
            <a:xfrm rot="21447804">
              <a:off x="3430270" y="1147110"/>
              <a:ext cx="4396096" cy="7078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E31D57E1-0130-4B21-B8AA-26CE6B897745}"/>
                </a:ext>
              </a:extLst>
            </p:cNvPr>
            <p:cNvSpPr/>
            <p:nvPr/>
          </p:nvSpPr>
          <p:spPr>
            <a:xfrm rot="21447804">
              <a:off x="3853043" y="1196261"/>
              <a:ext cx="3975510" cy="6062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4000" b="0" i="0" u="none" strike="noStrike" kern="1200" cap="none" spc="0" normalizeH="0" baseline="0" noProof="0" dirty="0">
                  <a:ln>
                    <a:noFill/>
                  </a:ln>
                  <a:solidFill>
                    <a:prstClr val="white"/>
                  </a:solidFill>
                  <a:effectLst/>
                  <a:uLnTx/>
                  <a:uFillTx/>
                  <a:latin typeface="Calibri" panose="020F0502020204030204"/>
                  <a:ea typeface="+mn-ea"/>
                  <a:cs typeface="+mn-cs"/>
                </a:rPr>
                <a:t>Πώς μπορούμε να ελέγξουμε;</a:t>
              </a:r>
              <a:endParaRPr kumimoji="0" lang="en-GB"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986" y="294325"/>
            <a:ext cx="1331603" cy="1333410"/>
          </a:xfrm>
          <a:prstGeom prst="rect">
            <a:avLst/>
          </a:prstGeom>
        </p:spPr>
      </p:pic>
      <p:grpSp>
        <p:nvGrpSpPr>
          <p:cNvPr id="17" name="Group 16"/>
          <p:cNvGrpSpPr/>
          <p:nvPr/>
        </p:nvGrpSpPr>
        <p:grpSpPr>
          <a:xfrm>
            <a:off x="8377727" y="3150990"/>
            <a:ext cx="3325641" cy="2566691"/>
            <a:chOff x="5929888" y="3310850"/>
            <a:chExt cx="2716660" cy="2566691"/>
          </a:xfrm>
        </p:grpSpPr>
        <p:sp>
          <p:nvSpPr>
            <p:cNvPr id="18" name="TextBox 17"/>
            <p:cNvSpPr txBox="1"/>
            <p:nvPr/>
          </p:nvSpPr>
          <p:spPr>
            <a:xfrm>
              <a:off x="5929888" y="4923434"/>
              <a:ext cx="2716660" cy="954107"/>
            </a:xfrm>
            <a:prstGeom prst="rect">
              <a:avLst/>
            </a:prstGeom>
            <a:noFill/>
          </p:spPr>
          <p:txBody>
            <a:bodyPr wrap="square" rtlCol="0">
              <a:spAutoFit/>
            </a:bodyPr>
            <a:lstStyle/>
            <a:p>
              <a:pPr algn="ctr"/>
              <a:r>
                <a:rPr lang="el-GR" sz="2800" dirty="0">
                  <a:solidFill>
                    <a:prstClr val="white"/>
                  </a:solidFill>
                  <a:latin typeface="Calibri" panose="020F0502020204030204"/>
                </a:rPr>
                <a:t>Μίλα σε κάποιον για αυτό που βρήκες. </a:t>
              </a:r>
              <a:endParaRPr lang="en-GB" sz="2800" dirty="0">
                <a:solidFill>
                  <a:prstClr val="white"/>
                </a:solidFill>
                <a:latin typeface="Calibri" panose="020F0502020204030204"/>
              </a:endParaRPr>
            </a:p>
          </p:txBody>
        </p:sp>
        <p:grpSp>
          <p:nvGrpSpPr>
            <p:cNvPr id="22" name="Group 21"/>
            <p:cNvGrpSpPr/>
            <p:nvPr/>
          </p:nvGrpSpPr>
          <p:grpSpPr>
            <a:xfrm>
              <a:off x="6530929" y="3310850"/>
              <a:ext cx="1500262" cy="1446550"/>
              <a:chOff x="2630115" y="1402001"/>
              <a:chExt cx="3589482" cy="1632394"/>
            </a:xfrm>
          </p:grpSpPr>
          <p:sp>
            <p:nvSpPr>
              <p:cNvPr id="23" name="Rectangular Callout 22"/>
              <p:cNvSpPr/>
              <p:nvPr/>
            </p:nvSpPr>
            <p:spPr>
              <a:xfrm>
                <a:off x="2630115" y="1485548"/>
                <a:ext cx="3589482" cy="1340314"/>
              </a:xfrm>
              <a:prstGeom prst="wedgeRectCallout">
                <a:avLst>
                  <a:gd name="adj1" fmla="val 43849"/>
                  <a:gd name="adj2" fmla="val 91805"/>
                </a:avLst>
              </a:prstGeom>
              <a:solidFill>
                <a:schemeClr val="tx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prstClr val="white"/>
                  </a:solidFill>
                  <a:latin typeface="Calibri" panose="020F0502020204030204"/>
                </a:endParaRPr>
              </a:p>
            </p:txBody>
          </p:sp>
          <p:sp>
            <p:nvSpPr>
              <p:cNvPr id="24" name="TextBox 23"/>
              <p:cNvSpPr txBox="1"/>
              <p:nvPr/>
            </p:nvSpPr>
            <p:spPr>
              <a:xfrm>
                <a:off x="2838838" y="1402001"/>
                <a:ext cx="3327665" cy="1632394"/>
              </a:xfrm>
              <a:prstGeom prst="rect">
                <a:avLst/>
              </a:prstGeom>
              <a:noFill/>
            </p:spPr>
            <p:txBody>
              <a:bodyPr wrap="square" rtlCol="0">
                <a:spAutoFit/>
              </a:bodyPr>
              <a:lstStyle/>
              <a:p>
                <a:pPr algn="ctr"/>
                <a:r>
                  <a:rPr lang="en-GB" sz="8800" b="1" dirty="0">
                    <a:solidFill>
                      <a:prstClr val="white"/>
                    </a:solidFill>
                    <a:latin typeface="Calibri" panose="020F0502020204030204"/>
                  </a:rPr>
                  <a:t>?</a:t>
                </a:r>
              </a:p>
            </p:txBody>
          </p:sp>
        </p:grpSp>
      </p:grpSp>
      <p:sp>
        <p:nvSpPr>
          <p:cNvPr id="25" name="TextBox 24"/>
          <p:cNvSpPr txBox="1"/>
          <p:nvPr/>
        </p:nvSpPr>
        <p:spPr>
          <a:xfrm>
            <a:off x="2863715" y="1924694"/>
            <a:ext cx="6945299" cy="830997"/>
          </a:xfrm>
          <a:prstGeom prst="rect">
            <a:avLst/>
          </a:prstGeom>
          <a:noFill/>
        </p:spPr>
        <p:txBody>
          <a:bodyPr wrap="square" rtlCol="0">
            <a:spAutoFit/>
          </a:bodyPr>
          <a:lstStyle/>
          <a:p>
            <a:r>
              <a:rPr lang="el-GR" sz="2400" dirty="0">
                <a:solidFill>
                  <a:prstClr val="white"/>
                </a:solidFill>
                <a:latin typeface="Calibri" panose="020F0502020204030204"/>
              </a:rPr>
              <a:t>Βρήκα κάτι στο Διαδίκτυο που νομίζω ότι είναι αξιόπιστο, αλλά πώς μπορώ να το ελέγξω;</a:t>
            </a:r>
            <a:endParaRPr lang="en-GB" sz="2400" dirty="0">
              <a:solidFill>
                <a:prstClr val="white"/>
              </a:solidFill>
              <a:latin typeface="Calibri" panose="020F0502020204030204"/>
            </a:endParaRPr>
          </a:p>
        </p:txBody>
      </p:sp>
      <p:sp>
        <p:nvSpPr>
          <p:cNvPr id="26" name="Rounded Rectangular Callout 25"/>
          <p:cNvSpPr/>
          <p:nvPr/>
        </p:nvSpPr>
        <p:spPr>
          <a:xfrm>
            <a:off x="2657033" y="1877551"/>
            <a:ext cx="6531181" cy="901512"/>
          </a:xfrm>
          <a:prstGeom prst="wedgeRoundRectCallout">
            <a:avLst>
              <a:gd name="adj1" fmla="val -6867"/>
              <a:gd name="adj2" fmla="val -117554"/>
              <a:gd name="adj3" fmla="val 16667"/>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grpSp>
        <p:nvGrpSpPr>
          <p:cNvPr id="27" name="Group 26"/>
          <p:cNvGrpSpPr/>
          <p:nvPr/>
        </p:nvGrpSpPr>
        <p:grpSpPr>
          <a:xfrm>
            <a:off x="632277" y="3239309"/>
            <a:ext cx="3549979" cy="2755238"/>
            <a:chOff x="232145" y="3311828"/>
            <a:chExt cx="2805795" cy="3240561"/>
          </a:xfrm>
        </p:grpSpPr>
        <p:sp>
          <p:nvSpPr>
            <p:cNvPr id="28" name="TextBox 27"/>
            <p:cNvSpPr txBox="1"/>
            <p:nvPr/>
          </p:nvSpPr>
          <p:spPr>
            <a:xfrm>
              <a:off x="232145" y="4923433"/>
              <a:ext cx="2805795" cy="1628956"/>
            </a:xfrm>
            <a:prstGeom prst="rect">
              <a:avLst/>
            </a:prstGeom>
            <a:noFill/>
          </p:spPr>
          <p:txBody>
            <a:bodyPr wrap="square" rtlCol="0">
              <a:spAutoFit/>
            </a:bodyPr>
            <a:lstStyle/>
            <a:p>
              <a:pPr algn="ctr"/>
              <a:r>
                <a:rPr lang="el-GR" sz="2800" dirty="0">
                  <a:solidFill>
                    <a:prstClr val="white"/>
                  </a:solidFill>
                  <a:latin typeface="Calibri" panose="020F0502020204030204"/>
                </a:rPr>
                <a:t>Έλεγξέ το σε διαφορετικές ιστοσελίδες</a:t>
              </a:r>
              <a:endParaRPr lang="en-GB" sz="2800" dirty="0">
                <a:solidFill>
                  <a:prstClr val="white"/>
                </a:solidFill>
                <a:latin typeface="Calibri" panose="020F0502020204030204"/>
              </a:endParaRPr>
            </a:p>
          </p:txBody>
        </p:sp>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9937" y="3311828"/>
              <a:ext cx="1250836" cy="1460598"/>
            </a:xfrm>
            <a:prstGeom prst="rect">
              <a:avLst/>
            </a:prstGeom>
          </p:spPr>
        </p:pic>
      </p:grpSp>
      <p:grpSp>
        <p:nvGrpSpPr>
          <p:cNvPr id="30" name="Group 29"/>
          <p:cNvGrpSpPr/>
          <p:nvPr/>
        </p:nvGrpSpPr>
        <p:grpSpPr>
          <a:xfrm>
            <a:off x="4753385" y="3065276"/>
            <a:ext cx="3410531" cy="2955720"/>
            <a:chOff x="3117701" y="3311828"/>
            <a:chExt cx="3092508" cy="2955720"/>
          </a:xfrm>
        </p:grpSpPr>
        <p:sp>
          <p:nvSpPr>
            <p:cNvPr id="31" name="TextBox 30"/>
            <p:cNvSpPr txBox="1"/>
            <p:nvPr/>
          </p:nvSpPr>
          <p:spPr>
            <a:xfrm>
              <a:off x="3117701" y="4882553"/>
              <a:ext cx="3092508" cy="1384995"/>
            </a:xfrm>
            <a:prstGeom prst="rect">
              <a:avLst/>
            </a:prstGeom>
            <a:noFill/>
          </p:spPr>
          <p:txBody>
            <a:bodyPr wrap="square" rtlCol="0">
              <a:spAutoFit/>
            </a:bodyPr>
            <a:lstStyle/>
            <a:p>
              <a:pPr algn="ctr"/>
              <a:r>
                <a:rPr lang="el-GR" sz="2800" dirty="0">
                  <a:solidFill>
                    <a:prstClr val="white"/>
                  </a:solidFill>
                  <a:latin typeface="Calibri" panose="020F0502020204030204"/>
                </a:rPr>
                <a:t>Εξακρίβωσέ το </a:t>
              </a:r>
            </a:p>
            <a:p>
              <a:pPr algn="ctr"/>
              <a:r>
                <a:rPr lang="el-GR" sz="2800" dirty="0">
                  <a:solidFill>
                    <a:prstClr val="white"/>
                  </a:solidFill>
                  <a:latin typeface="Calibri" panose="020F0502020204030204"/>
                </a:rPr>
                <a:t>σε μια άλλη αξιόπιστη πηγή</a:t>
              </a:r>
              <a:endParaRPr lang="en-GB" sz="2400" dirty="0">
                <a:solidFill>
                  <a:prstClr val="white"/>
                </a:solidFill>
                <a:latin typeface="Calibri" panose="020F0502020204030204"/>
              </a:endParaRPr>
            </a:p>
          </p:txBody>
        </p:sp>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80713" y="3311828"/>
              <a:ext cx="1492201" cy="1492201"/>
            </a:xfrm>
            <a:prstGeom prst="rect">
              <a:avLst/>
            </a:prstGeom>
          </p:spPr>
        </p:pic>
      </p:grpSp>
      <p:cxnSp>
        <p:nvCxnSpPr>
          <p:cNvPr id="36" name="Straight Connector 35"/>
          <p:cNvCxnSpPr/>
          <p:nvPr/>
        </p:nvCxnSpPr>
        <p:spPr>
          <a:xfrm flipV="1">
            <a:off x="0" y="6205643"/>
            <a:ext cx="12192000" cy="55817"/>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7E0999FE-C3C0-9AB2-609D-1AB3ABFA0F39}"/>
              </a:ext>
            </a:extLst>
          </p:cNvPr>
          <p:cNvGrpSpPr/>
          <p:nvPr/>
        </p:nvGrpSpPr>
        <p:grpSpPr>
          <a:xfrm>
            <a:off x="131965" y="6219825"/>
            <a:ext cx="11989695" cy="638175"/>
            <a:chOff x="202305" y="6219825"/>
            <a:chExt cx="11989695" cy="638175"/>
          </a:xfrm>
        </p:grpSpPr>
        <p:sp>
          <p:nvSpPr>
            <p:cNvPr id="4" name="Rectangle 3">
              <a:extLst>
                <a:ext uri="{FF2B5EF4-FFF2-40B4-BE49-F238E27FC236}">
                  <a16:creationId xmlns:a16="http://schemas.microsoft.com/office/drawing/2014/main" id="{6354CA5A-3C82-656E-3C5B-C4A509EB9E81}"/>
                </a:ext>
              </a:extLst>
            </p:cNvPr>
            <p:cNvSpPr/>
            <p:nvPr/>
          </p:nvSpPr>
          <p:spPr>
            <a:xfrm>
              <a:off x="9115425" y="6219825"/>
              <a:ext cx="3076575" cy="638175"/>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r">
                <a:spcAft>
                  <a:spcPts val="0"/>
                </a:spcAft>
                <a:tabLst>
                  <a:tab pos="2743200" algn="ctr"/>
                  <a:tab pos="5486400" algn="r"/>
                </a:tabLst>
              </a:pPr>
              <a:r>
                <a:rPr lang="el-GR" sz="1000" b="1" dirty="0">
                  <a:solidFill>
                    <a:srgbClr val="000000"/>
                  </a:solidFill>
                  <a:effectLst/>
                  <a:latin typeface="Arial" panose="020B0604020202020204" pitchFamily="34" charset="0"/>
                  <a:ea typeface="Arial" panose="020B0604020202020204" pitchFamily="34" charset="0"/>
                </a:rPr>
                <a:t> </a:t>
              </a:r>
              <a:endParaRPr lang="en-US" sz="1100" dirty="0">
                <a:effectLst/>
                <a:latin typeface="Arial" panose="020B0604020202020204" pitchFamily="34" charset="0"/>
                <a:ea typeface="Arial" panose="020B0604020202020204" pitchFamily="34" charset="0"/>
              </a:endParaRPr>
            </a:p>
            <a:p>
              <a:pPr algn="r">
                <a:spcAft>
                  <a:spcPts val="0"/>
                </a:spcAft>
                <a:tabLst>
                  <a:tab pos="2743200" algn="ctr"/>
                  <a:tab pos="5486400" algn="r"/>
                </a:tabLst>
              </a:pPr>
              <a:r>
                <a:rPr lang="el-GR" sz="1400" b="1" dirty="0">
                  <a:solidFill>
                    <a:srgbClr val="000000"/>
                  </a:solidFill>
                  <a:effectLst/>
                  <a:latin typeface="Calibri" panose="020F0502020204030204" pitchFamily="34" charset="0"/>
                  <a:ea typeface="Arial" panose="020B0604020202020204" pitchFamily="34" charset="0"/>
                </a:rPr>
                <a:t>Τομέας Εκπαιδευτικής Τεχνολογίας</a:t>
              </a:r>
              <a:endParaRPr lang="en-US" sz="1400" dirty="0">
                <a:effectLst/>
                <a:latin typeface="Arial" panose="020B0604020202020204" pitchFamily="34" charset="0"/>
                <a:ea typeface="Arial" panose="020B0604020202020204" pitchFamily="34" charset="0"/>
              </a:endParaRPr>
            </a:p>
            <a:p>
              <a:pPr algn="r">
                <a:spcAft>
                  <a:spcPts val="0"/>
                </a:spcAft>
                <a:tabLst>
                  <a:tab pos="2743200" algn="ctr"/>
                  <a:tab pos="5486400" algn="r"/>
                </a:tabLst>
              </a:pPr>
              <a:r>
                <a:rPr lang="el-GR" sz="1400" b="1" dirty="0">
                  <a:solidFill>
                    <a:srgbClr val="000000"/>
                  </a:solidFill>
                  <a:effectLst/>
                  <a:latin typeface="Calibri" panose="020F0502020204030204" pitchFamily="34" charset="0"/>
                  <a:ea typeface="Arial" panose="020B0604020202020204" pitchFamily="34" charset="0"/>
                </a:rPr>
                <a:t>Παιδαγωγικό Ινστιτούτο Κύπρου</a:t>
              </a:r>
              <a:r>
                <a:rPr lang="el-GR"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effectLst/>
                <a:latin typeface="Arial" panose="020B0604020202020204" pitchFamily="34" charset="0"/>
                <a:ea typeface="Arial" panose="020B0604020202020204" pitchFamily="34" charset="0"/>
              </a:endParaRPr>
            </a:p>
            <a:p>
              <a:pPr algn="r">
                <a:lnSpc>
                  <a:spcPct val="115000"/>
                </a:lnSpc>
                <a:spcAft>
                  <a:spcPts val="0"/>
                </a:spcAft>
              </a:pPr>
              <a:r>
                <a:rPr lang="el-GR" sz="1100" b="1" dirty="0">
                  <a:solidFill>
                    <a:srgbClr val="000000"/>
                  </a:solidFill>
                  <a:effectLst/>
                  <a:latin typeface="Arial" panose="020B0604020202020204" pitchFamily="34" charset="0"/>
                  <a:ea typeface="Arial" panose="020B0604020202020204" pitchFamily="34" charset="0"/>
                </a:rPr>
                <a:t> </a:t>
              </a:r>
              <a:endParaRPr lang="en-US" sz="1100" dirty="0">
                <a:effectLst/>
                <a:latin typeface="Arial" panose="020B0604020202020204" pitchFamily="34" charset="0"/>
                <a:ea typeface="Arial" panose="020B0604020202020204" pitchFamily="34" charset="0"/>
              </a:endParaRPr>
            </a:p>
          </p:txBody>
        </p:sp>
        <p:grpSp>
          <p:nvGrpSpPr>
            <p:cNvPr id="5" name="Group 4">
              <a:extLst>
                <a:ext uri="{FF2B5EF4-FFF2-40B4-BE49-F238E27FC236}">
                  <a16:creationId xmlns:a16="http://schemas.microsoft.com/office/drawing/2014/main" id="{023D0E0B-2217-32C6-D839-8FFF400B8B7B}"/>
                </a:ext>
              </a:extLst>
            </p:cNvPr>
            <p:cNvGrpSpPr/>
            <p:nvPr/>
          </p:nvGrpSpPr>
          <p:grpSpPr>
            <a:xfrm>
              <a:off x="202305" y="6332269"/>
              <a:ext cx="1093402" cy="498190"/>
              <a:chOff x="202305" y="6332269"/>
              <a:chExt cx="1093402" cy="498190"/>
            </a:xfrm>
          </p:grpSpPr>
          <p:pic>
            <p:nvPicPr>
              <p:cNvPr id="6" name="Picture 5">
                <a:extLst>
                  <a:ext uri="{FF2B5EF4-FFF2-40B4-BE49-F238E27FC236}">
                    <a16:creationId xmlns:a16="http://schemas.microsoft.com/office/drawing/2014/main" id="{F70F87C3-8A4E-C0CF-5330-26625767A9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707" y="6332269"/>
                <a:ext cx="640000" cy="498190"/>
              </a:xfrm>
              <a:prstGeom prst="rect">
                <a:avLst/>
              </a:prstGeom>
            </p:spPr>
          </p:pic>
          <p:pic>
            <p:nvPicPr>
              <p:cNvPr id="7" name="Picture 6" descr="A logo of an owl&#10;&#10;Description automatically generated">
                <a:extLst>
                  <a:ext uri="{FF2B5EF4-FFF2-40B4-BE49-F238E27FC236}">
                    <a16:creationId xmlns:a16="http://schemas.microsoft.com/office/drawing/2014/main" id="{73EA0366-D955-BFE0-A6FD-C2A666E5279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305" y="6355033"/>
                <a:ext cx="456898" cy="452663"/>
              </a:xfrm>
              <a:prstGeom prst="rect">
                <a:avLst/>
              </a:prstGeom>
            </p:spPr>
          </p:pic>
        </p:grpSp>
      </p:grpSp>
    </p:spTree>
    <p:extLst>
      <p:ext uri="{BB962C8B-B14F-4D97-AF65-F5344CB8AC3E}">
        <p14:creationId xmlns:p14="http://schemas.microsoft.com/office/powerpoint/2010/main" val="146595700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608" y="59960"/>
            <a:ext cx="11696572" cy="6022414"/>
          </a:xfrm>
          <a:prstGeom prst="rect">
            <a:avLst/>
          </a:prstGeom>
          <a:solidFill>
            <a:srgbClr val="F2A40D"/>
          </a:solidFill>
          <a:ln>
            <a:solidFill>
              <a:srgbClr val="5ABA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p:cNvGrpSpPr/>
          <p:nvPr/>
        </p:nvGrpSpPr>
        <p:grpSpPr>
          <a:xfrm>
            <a:off x="1666246" y="249491"/>
            <a:ext cx="7105329" cy="872947"/>
            <a:chOff x="3430270" y="1107390"/>
            <a:chExt cx="4396096" cy="747606"/>
          </a:xfrm>
        </p:grpSpPr>
        <p:sp>
          <p:nvSpPr>
            <p:cNvPr id="18" name="Rectangle 17"/>
            <p:cNvSpPr/>
            <p:nvPr/>
          </p:nvSpPr>
          <p:spPr>
            <a:xfrm rot="21447804">
              <a:off x="3430270" y="1147110"/>
              <a:ext cx="4396096" cy="7078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alibri" panose="020F0502020204030204"/>
              </a:endParaRPr>
            </a:p>
          </p:txBody>
        </p:sp>
        <p:sp>
          <p:nvSpPr>
            <p:cNvPr id="22" name="Rectangle 21"/>
            <p:cNvSpPr/>
            <p:nvPr/>
          </p:nvSpPr>
          <p:spPr>
            <a:xfrm rot="21447804">
              <a:off x="4547761" y="1107390"/>
              <a:ext cx="2794333" cy="658962"/>
            </a:xfrm>
            <a:prstGeom prst="rect">
              <a:avLst/>
            </a:prstGeom>
          </p:spPr>
          <p:txBody>
            <a:bodyPr wrap="none">
              <a:spAutoFit/>
            </a:bodyPr>
            <a:lstStyle/>
            <a:p>
              <a:r>
                <a:rPr lang="el-GR" sz="4400" dirty="0">
                  <a:solidFill>
                    <a:prstClr val="white"/>
                  </a:solidFill>
                  <a:latin typeface="Calibri" panose="020F0502020204030204"/>
                </a:rPr>
                <a:t>Η δική μας ευθύνη</a:t>
              </a:r>
              <a:endParaRPr lang="en-GB" sz="4400" dirty="0">
                <a:solidFill>
                  <a:prstClr val="white"/>
                </a:solidFill>
                <a:latin typeface="Calibri" panose="020F0502020204030204"/>
              </a:endParaRPr>
            </a:p>
          </p:txBody>
        </p:sp>
      </p:gr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223" y="249491"/>
            <a:ext cx="1331603" cy="1333410"/>
          </a:xfrm>
          <a:prstGeom prst="rect">
            <a:avLst/>
          </a:prstGeom>
        </p:spPr>
      </p:pic>
      <p:pic>
        <p:nvPicPr>
          <p:cNvPr id="24" name="Picture 23">
            <a:extLst>
              <a:ext uri="{FF2B5EF4-FFF2-40B4-BE49-F238E27FC236}">
                <a16:creationId xmlns:a16="http://schemas.microsoft.com/office/drawing/2014/main" id="{2FE8A61B-B6FD-477F-9F35-692CDB48EA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7015" y="119921"/>
            <a:ext cx="2863434" cy="1577406"/>
          </a:xfrm>
          <a:prstGeom prst="rect">
            <a:avLst/>
          </a:prstGeom>
        </p:spPr>
      </p:pic>
      <p:sp>
        <p:nvSpPr>
          <p:cNvPr id="25" name="Rectangle 24">
            <a:extLst>
              <a:ext uri="{FF2B5EF4-FFF2-40B4-BE49-F238E27FC236}">
                <a16:creationId xmlns:a16="http://schemas.microsoft.com/office/drawing/2014/main" id="{7BB4BB46-B0E3-4663-AE26-2B6980203528}"/>
              </a:ext>
            </a:extLst>
          </p:cNvPr>
          <p:cNvSpPr/>
          <p:nvPr/>
        </p:nvSpPr>
        <p:spPr>
          <a:xfrm>
            <a:off x="233603" y="1498234"/>
            <a:ext cx="11696572" cy="5093702"/>
          </a:xfrm>
          <a:prstGeom prst="rect">
            <a:avLst/>
          </a:prstGeom>
        </p:spPr>
        <p:txBody>
          <a:bodyPr wrap="square" lIns="91440" tIns="45720" rIns="91440" bIns="45720" anchor="t">
            <a:spAutoFit/>
          </a:bodyPr>
          <a:lstStyle/>
          <a:p>
            <a:pPr marL="1371600" lvl="2" indent="-457200" algn="just">
              <a:spcAft>
                <a:spcPts val="0"/>
              </a:spcAft>
              <a:buFont typeface="Wingdings" panose="05000000000000000000" pitchFamily="2" charset="2"/>
              <a:buChar char="ü"/>
            </a:pPr>
            <a:r>
              <a:rPr lang="el-GR" sz="2500" b="1" dirty="0">
                <a:solidFill>
                  <a:schemeClr val="bg1"/>
                </a:solidFill>
                <a:latin typeface="Calibri" panose="020F0502020204030204" pitchFamily="34" charset="0"/>
                <a:cs typeface="Times New Roman" panose="02020603050405020304" pitchFamily="18" charset="0"/>
              </a:rPr>
              <a:t>ΠΟΙΟΣ;</a:t>
            </a:r>
            <a:r>
              <a:rPr lang="el-GR" sz="2500" b="1" dirty="0">
                <a:latin typeface="Calibri" panose="020F0502020204030204" pitchFamily="34" charset="0"/>
                <a:cs typeface="Times New Roman" panose="02020603050405020304" pitchFamily="18" charset="0"/>
              </a:rPr>
              <a:t> </a:t>
            </a:r>
          </a:p>
          <a:p>
            <a:pPr lvl="2" algn="just">
              <a:spcAft>
                <a:spcPts val="0"/>
              </a:spcAft>
            </a:pPr>
            <a:r>
              <a:rPr lang="el-GR" sz="2500" b="1" dirty="0">
                <a:latin typeface="Calibri" panose="020F0502020204030204" pitchFamily="34" charset="0"/>
                <a:ea typeface="Calibri" panose="020F0502020204030204" pitchFamily="34" charset="0"/>
                <a:cs typeface="Times New Roman" panose="02020603050405020304" pitchFamily="18" charset="0"/>
              </a:rPr>
              <a:t>Ποιος το δημοσίευσε; Είναι ειδικός στο συγκεκριμένο θέμα;</a:t>
            </a:r>
          </a:p>
          <a:p>
            <a:pPr marL="1371600" lvl="2" indent="-457200" algn="just">
              <a:buFont typeface="Wingdings" panose="05000000000000000000" pitchFamily="2" charset="2"/>
              <a:buChar char="ü"/>
            </a:pPr>
            <a:r>
              <a:rPr lang="el-GR" sz="2500" b="1" dirty="0">
                <a:solidFill>
                  <a:schemeClr val="bg1"/>
                </a:solidFill>
                <a:latin typeface="Calibri" panose="020F0502020204030204" pitchFamily="34" charset="0"/>
                <a:cs typeface="Times New Roman" panose="02020603050405020304" pitchFamily="18" charset="0"/>
              </a:rPr>
              <a:t>ΠΟΥ;</a:t>
            </a:r>
            <a:r>
              <a:rPr lang="el-GR" sz="2500" b="1" dirty="0">
                <a:latin typeface="Calibri" panose="020F0502020204030204" pitchFamily="34" charset="0"/>
                <a:cs typeface="Times New Roman" panose="02020603050405020304" pitchFamily="18" charset="0"/>
              </a:rPr>
              <a:t> </a:t>
            </a:r>
          </a:p>
          <a:p>
            <a:pPr lvl="2" algn="just"/>
            <a:r>
              <a:rPr lang="el-GR" sz="2500" b="1" dirty="0">
                <a:latin typeface="Calibri"/>
                <a:ea typeface="Calibri" panose="020F0502020204030204" pitchFamily="34" charset="0"/>
                <a:cs typeface="Times New Roman"/>
              </a:rPr>
              <a:t>Πού δημοσιεύτηκε; Είναι η πηγή αξιόπιστη;</a:t>
            </a:r>
          </a:p>
          <a:p>
            <a:pPr marL="1371600" lvl="2" indent="-457200" algn="just">
              <a:buFont typeface="Wingdings" panose="05000000000000000000" pitchFamily="2" charset="2"/>
              <a:buChar char="ü"/>
            </a:pPr>
            <a:r>
              <a:rPr lang="el-GR" sz="2500" b="1" dirty="0">
                <a:solidFill>
                  <a:schemeClr val="bg1"/>
                </a:solidFill>
                <a:latin typeface="Calibri" panose="020F0502020204030204" pitchFamily="34" charset="0"/>
                <a:cs typeface="Times New Roman" panose="02020603050405020304" pitchFamily="18" charset="0"/>
              </a:rPr>
              <a:t>ΠΟΤΕ;</a:t>
            </a:r>
            <a:r>
              <a:rPr lang="el-GR" sz="2500" b="1" dirty="0">
                <a:latin typeface="Calibri" panose="020F0502020204030204" pitchFamily="34" charset="0"/>
                <a:cs typeface="Times New Roman" panose="02020603050405020304" pitchFamily="18" charset="0"/>
              </a:rPr>
              <a:t> </a:t>
            </a:r>
          </a:p>
          <a:p>
            <a:pPr lvl="2" algn="just"/>
            <a:r>
              <a:rPr lang="el-GR" sz="2500" b="1" dirty="0">
                <a:latin typeface="Calibri" panose="020F0502020204030204" pitchFamily="34" charset="0"/>
                <a:cs typeface="Times New Roman" panose="02020603050405020304" pitchFamily="18" charset="0"/>
              </a:rPr>
              <a:t>Πότ</a:t>
            </a:r>
            <a:r>
              <a:rPr lang="el-GR" sz="2500" b="1" dirty="0">
                <a:latin typeface="Calibri" panose="020F0502020204030204" pitchFamily="34" charset="0"/>
                <a:ea typeface="Calibri" panose="020F0502020204030204" pitchFamily="34" charset="0"/>
                <a:cs typeface="Times New Roman" panose="02020603050405020304" pitchFamily="18" charset="0"/>
              </a:rPr>
              <a:t>ε δημοσιεύτηκε ή ενημερώθηκε τελευταία φορά;</a:t>
            </a:r>
          </a:p>
          <a:p>
            <a:pPr marL="1371600" lvl="2" indent="-457200" algn="just">
              <a:buFont typeface="Wingdings" panose="05000000000000000000" pitchFamily="2" charset="2"/>
              <a:buChar char="ü"/>
            </a:pPr>
            <a:r>
              <a:rPr lang="el-GR" sz="2500" b="1" dirty="0">
                <a:solidFill>
                  <a:schemeClr val="bg1"/>
                </a:solidFill>
                <a:latin typeface="Calibri" panose="020F0502020204030204" pitchFamily="34" charset="0"/>
                <a:cs typeface="Times New Roman" panose="02020603050405020304" pitchFamily="18" charset="0"/>
              </a:rPr>
              <a:t>ΓΙΑΤΙ;</a:t>
            </a:r>
            <a:endParaRPr lang="el-GR" sz="2500" b="1" dirty="0">
              <a:latin typeface="Calibri" panose="020F0502020204030204" pitchFamily="34" charset="0"/>
              <a:cs typeface="Times New Roman" panose="02020603050405020304" pitchFamily="18" charset="0"/>
            </a:endParaRPr>
          </a:p>
          <a:p>
            <a:pPr lvl="2" algn="just"/>
            <a:r>
              <a:rPr lang="el-GR" sz="2500" b="1" dirty="0">
                <a:latin typeface="Calibri" panose="020F0502020204030204" pitchFamily="34" charset="0"/>
                <a:ea typeface="Calibri" panose="020F0502020204030204" pitchFamily="34" charset="0"/>
                <a:cs typeface="Times New Roman" panose="02020603050405020304" pitchFamily="18" charset="0"/>
              </a:rPr>
              <a:t>Για ποιο λόγο δημοσιεύτηκε; Για να μας ενημερώσει, να μας πείσει για μια γνώμη ή για προωθήσει ένα προϊόν;</a:t>
            </a:r>
          </a:p>
          <a:p>
            <a:pPr marL="1371600" lvl="2" indent="-457200" algn="just">
              <a:buFont typeface="Wingdings" panose="05000000000000000000" pitchFamily="2" charset="2"/>
              <a:buChar char="ü"/>
            </a:pPr>
            <a:r>
              <a:rPr lang="el-GR" sz="2500" b="1" dirty="0">
                <a:solidFill>
                  <a:schemeClr val="bg1"/>
                </a:solidFill>
                <a:latin typeface="Calibri" panose="020F0502020204030204" pitchFamily="34" charset="0"/>
                <a:cs typeface="Times New Roman" panose="02020603050405020304" pitchFamily="18" charset="0"/>
              </a:rPr>
              <a:t>ΠΩΣ;</a:t>
            </a:r>
            <a:r>
              <a:rPr lang="el-GR" sz="2500" b="1" dirty="0">
                <a:latin typeface="Calibri" panose="020F0502020204030204" pitchFamily="34" charset="0"/>
                <a:cs typeface="Times New Roman" panose="02020603050405020304" pitchFamily="18" charset="0"/>
              </a:rPr>
              <a:t> </a:t>
            </a:r>
          </a:p>
          <a:p>
            <a:pPr lvl="2" algn="just"/>
            <a:r>
              <a:rPr lang="el-GR" sz="2500" b="1" dirty="0">
                <a:latin typeface="Calibri" panose="020F0502020204030204" pitchFamily="34" charset="0"/>
                <a:ea typeface="Calibri" panose="020F0502020204030204" pitchFamily="34" charset="0"/>
                <a:cs typeface="Times New Roman" panose="02020603050405020304" pitchFamily="18" charset="0"/>
              </a:rPr>
              <a:t>Πώς αναπαράχθηκε; Από αξιόπιστα site ή κυρίως μέσω των κοινωνικών δικτύων;</a:t>
            </a:r>
          </a:p>
          <a:p>
            <a:pPr marL="1257300" lvl="2" indent="-342900" algn="just">
              <a:spcAft>
                <a:spcPts val="0"/>
              </a:spcAft>
              <a:buFont typeface="Wingdings" panose="05000000000000000000" pitchFamily="2" charset="2"/>
              <a:buChar char="Ø"/>
            </a:pPr>
            <a:endParaRPr lang="en-CY" sz="25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4" name="Straight Connector 13"/>
          <p:cNvCxnSpPr/>
          <p:nvPr/>
        </p:nvCxnSpPr>
        <p:spPr>
          <a:xfrm flipV="1">
            <a:off x="0" y="6205643"/>
            <a:ext cx="12192000" cy="55817"/>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70000EB5-5F4F-DA5F-1375-AD20A2C7D5ED}"/>
              </a:ext>
            </a:extLst>
          </p:cNvPr>
          <p:cNvGrpSpPr/>
          <p:nvPr/>
        </p:nvGrpSpPr>
        <p:grpSpPr>
          <a:xfrm>
            <a:off x="131965" y="6219825"/>
            <a:ext cx="11989695" cy="638175"/>
            <a:chOff x="202305" y="6219825"/>
            <a:chExt cx="11989695" cy="638175"/>
          </a:xfrm>
        </p:grpSpPr>
        <p:sp>
          <p:nvSpPr>
            <p:cNvPr id="4" name="Rectangle 3">
              <a:extLst>
                <a:ext uri="{FF2B5EF4-FFF2-40B4-BE49-F238E27FC236}">
                  <a16:creationId xmlns:a16="http://schemas.microsoft.com/office/drawing/2014/main" id="{25C8EFA1-596E-2E95-C001-738355EDC413}"/>
                </a:ext>
              </a:extLst>
            </p:cNvPr>
            <p:cNvSpPr/>
            <p:nvPr/>
          </p:nvSpPr>
          <p:spPr>
            <a:xfrm>
              <a:off x="9115425" y="6219825"/>
              <a:ext cx="3076575" cy="638175"/>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r">
                <a:spcAft>
                  <a:spcPts val="0"/>
                </a:spcAft>
                <a:tabLst>
                  <a:tab pos="2743200" algn="ctr"/>
                  <a:tab pos="5486400" algn="r"/>
                </a:tabLst>
              </a:pPr>
              <a:r>
                <a:rPr lang="el-GR" sz="1000" b="1" dirty="0">
                  <a:solidFill>
                    <a:srgbClr val="000000"/>
                  </a:solidFill>
                  <a:effectLst/>
                  <a:latin typeface="Arial" panose="020B0604020202020204" pitchFamily="34" charset="0"/>
                  <a:ea typeface="Arial" panose="020B0604020202020204" pitchFamily="34" charset="0"/>
                </a:rPr>
                <a:t> </a:t>
              </a:r>
              <a:endParaRPr lang="en-US" sz="1100" dirty="0">
                <a:effectLst/>
                <a:latin typeface="Arial" panose="020B0604020202020204" pitchFamily="34" charset="0"/>
                <a:ea typeface="Arial" panose="020B0604020202020204" pitchFamily="34" charset="0"/>
              </a:endParaRPr>
            </a:p>
            <a:p>
              <a:pPr algn="r">
                <a:spcAft>
                  <a:spcPts val="0"/>
                </a:spcAft>
                <a:tabLst>
                  <a:tab pos="2743200" algn="ctr"/>
                  <a:tab pos="5486400" algn="r"/>
                </a:tabLst>
              </a:pPr>
              <a:r>
                <a:rPr lang="el-GR" sz="1400" b="1" dirty="0">
                  <a:solidFill>
                    <a:srgbClr val="000000"/>
                  </a:solidFill>
                  <a:effectLst/>
                  <a:latin typeface="Calibri" panose="020F0502020204030204" pitchFamily="34" charset="0"/>
                  <a:ea typeface="Arial" panose="020B0604020202020204" pitchFamily="34" charset="0"/>
                </a:rPr>
                <a:t>Τομέας Εκπαιδευτικής Τεχνολογίας</a:t>
              </a:r>
              <a:endParaRPr lang="en-US" sz="1400" dirty="0">
                <a:effectLst/>
                <a:latin typeface="Arial" panose="020B0604020202020204" pitchFamily="34" charset="0"/>
                <a:ea typeface="Arial" panose="020B0604020202020204" pitchFamily="34" charset="0"/>
              </a:endParaRPr>
            </a:p>
            <a:p>
              <a:pPr algn="r">
                <a:spcAft>
                  <a:spcPts val="0"/>
                </a:spcAft>
                <a:tabLst>
                  <a:tab pos="2743200" algn="ctr"/>
                  <a:tab pos="5486400" algn="r"/>
                </a:tabLst>
              </a:pPr>
              <a:r>
                <a:rPr lang="el-GR" sz="1400" b="1" dirty="0">
                  <a:solidFill>
                    <a:srgbClr val="000000"/>
                  </a:solidFill>
                  <a:effectLst/>
                  <a:latin typeface="Calibri" panose="020F0502020204030204" pitchFamily="34" charset="0"/>
                  <a:ea typeface="Arial" panose="020B0604020202020204" pitchFamily="34" charset="0"/>
                </a:rPr>
                <a:t>Παιδαγωγικό Ινστιτούτο Κύπρου</a:t>
              </a:r>
              <a:r>
                <a:rPr lang="el-GR"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effectLst/>
                <a:latin typeface="Arial" panose="020B0604020202020204" pitchFamily="34" charset="0"/>
                <a:ea typeface="Arial" panose="020B0604020202020204" pitchFamily="34" charset="0"/>
              </a:endParaRPr>
            </a:p>
            <a:p>
              <a:pPr algn="r">
                <a:lnSpc>
                  <a:spcPct val="115000"/>
                </a:lnSpc>
                <a:spcAft>
                  <a:spcPts val="0"/>
                </a:spcAft>
              </a:pPr>
              <a:r>
                <a:rPr lang="el-GR" sz="1100" b="1" dirty="0">
                  <a:solidFill>
                    <a:srgbClr val="000000"/>
                  </a:solidFill>
                  <a:effectLst/>
                  <a:latin typeface="Arial" panose="020B0604020202020204" pitchFamily="34" charset="0"/>
                  <a:ea typeface="Arial" panose="020B0604020202020204" pitchFamily="34" charset="0"/>
                </a:rPr>
                <a:t> </a:t>
              </a:r>
              <a:endParaRPr lang="en-US" sz="1100" dirty="0">
                <a:effectLst/>
                <a:latin typeface="Arial" panose="020B0604020202020204" pitchFamily="34" charset="0"/>
                <a:ea typeface="Arial" panose="020B0604020202020204" pitchFamily="34" charset="0"/>
              </a:endParaRPr>
            </a:p>
          </p:txBody>
        </p:sp>
        <p:grpSp>
          <p:nvGrpSpPr>
            <p:cNvPr id="5" name="Group 4">
              <a:extLst>
                <a:ext uri="{FF2B5EF4-FFF2-40B4-BE49-F238E27FC236}">
                  <a16:creationId xmlns:a16="http://schemas.microsoft.com/office/drawing/2014/main" id="{3075242B-AF8F-14D7-1B31-EB3AA078F5EC}"/>
                </a:ext>
              </a:extLst>
            </p:cNvPr>
            <p:cNvGrpSpPr/>
            <p:nvPr/>
          </p:nvGrpSpPr>
          <p:grpSpPr>
            <a:xfrm>
              <a:off x="202305" y="6332269"/>
              <a:ext cx="1093402" cy="498190"/>
              <a:chOff x="202305" y="6332269"/>
              <a:chExt cx="1093402" cy="498190"/>
            </a:xfrm>
          </p:grpSpPr>
          <p:pic>
            <p:nvPicPr>
              <p:cNvPr id="6" name="Picture 5">
                <a:extLst>
                  <a:ext uri="{FF2B5EF4-FFF2-40B4-BE49-F238E27FC236}">
                    <a16:creationId xmlns:a16="http://schemas.microsoft.com/office/drawing/2014/main" id="{DF3D8DA0-1F2A-25BF-8EE6-40AFE8CFFD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707" y="6332269"/>
                <a:ext cx="640000" cy="498190"/>
              </a:xfrm>
              <a:prstGeom prst="rect">
                <a:avLst/>
              </a:prstGeom>
            </p:spPr>
          </p:pic>
          <p:pic>
            <p:nvPicPr>
              <p:cNvPr id="7" name="Picture 6" descr="A logo of an owl&#10;&#10;Description automatically generated">
                <a:extLst>
                  <a:ext uri="{FF2B5EF4-FFF2-40B4-BE49-F238E27FC236}">
                    <a16:creationId xmlns:a16="http://schemas.microsoft.com/office/drawing/2014/main" id="{D6D18954-BF85-FFAE-A8AB-00F004C154D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305" y="6355033"/>
                <a:ext cx="456898" cy="452663"/>
              </a:xfrm>
              <a:prstGeom prst="rect">
                <a:avLst/>
              </a:prstGeom>
            </p:spPr>
          </p:pic>
        </p:grpSp>
      </p:grpSp>
    </p:spTree>
    <p:extLst>
      <p:ext uri="{BB962C8B-B14F-4D97-AF65-F5344CB8AC3E}">
        <p14:creationId xmlns:p14="http://schemas.microsoft.com/office/powerpoint/2010/main" val="54249027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500"/>
                                        <p:tgtEl>
                                          <p:spTgt spid="2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xEl>
                                              <p:pRg st="1" end="1"/>
                                            </p:txEl>
                                          </p:spTgt>
                                        </p:tgtEl>
                                        <p:attrNameLst>
                                          <p:attrName>style.visibility</p:attrName>
                                        </p:attrNameLst>
                                      </p:cBhvr>
                                      <p:to>
                                        <p:strVal val="visible"/>
                                      </p:to>
                                    </p:set>
                                    <p:animEffect transition="in" filter="fade">
                                      <p:cBhvr>
                                        <p:cTn id="11" dur="500"/>
                                        <p:tgtEl>
                                          <p:spTgt spid="25">
                                            <p:txEl>
                                              <p:pRg st="1" end="1"/>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5">
                                            <p:txEl>
                                              <p:pRg st="2" end="2"/>
                                            </p:txEl>
                                          </p:spTgt>
                                        </p:tgtEl>
                                        <p:attrNameLst>
                                          <p:attrName>style.visibility</p:attrName>
                                        </p:attrNameLst>
                                      </p:cBhvr>
                                      <p:to>
                                        <p:strVal val="visible"/>
                                      </p:to>
                                    </p:set>
                                    <p:animEffect transition="in" filter="fade">
                                      <p:cBhvr>
                                        <p:cTn id="14" dur="500"/>
                                        <p:tgtEl>
                                          <p:spTgt spid="25">
                                            <p:txEl>
                                              <p:pRg st="2" end="2"/>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5">
                                            <p:txEl>
                                              <p:pRg st="3" end="3"/>
                                            </p:txEl>
                                          </p:spTgt>
                                        </p:tgtEl>
                                        <p:attrNameLst>
                                          <p:attrName>style.visibility</p:attrName>
                                        </p:attrNameLst>
                                      </p:cBhvr>
                                      <p:to>
                                        <p:strVal val="visible"/>
                                      </p:to>
                                    </p:set>
                                    <p:animEffect transition="in" filter="fade">
                                      <p:cBhvr>
                                        <p:cTn id="17" dur="500"/>
                                        <p:tgtEl>
                                          <p:spTgt spid="25">
                                            <p:txEl>
                                              <p:pRg st="3" end="3"/>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5">
                                            <p:txEl>
                                              <p:pRg st="4" end="4"/>
                                            </p:txEl>
                                          </p:spTgt>
                                        </p:tgtEl>
                                        <p:attrNameLst>
                                          <p:attrName>style.visibility</p:attrName>
                                        </p:attrNameLst>
                                      </p:cBhvr>
                                      <p:to>
                                        <p:strVal val="visible"/>
                                      </p:to>
                                    </p:set>
                                    <p:animEffect transition="in" filter="fade">
                                      <p:cBhvr>
                                        <p:cTn id="20" dur="500"/>
                                        <p:tgtEl>
                                          <p:spTgt spid="25">
                                            <p:txEl>
                                              <p:pRg st="4" end="4"/>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5">
                                            <p:txEl>
                                              <p:pRg st="5" end="5"/>
                                            </p:txEl>
                                          </p:spTgt>
                                        </p:tgtEl>
                                        <p:attrNameLst>
                                          <p:attrName>style.visibility</p:attrName>
                                        </p:attrNameLst>
                                      </p:cBhvr>
                                      <p:to>
                                        <p:strVal val="visible"/>
                                      </p:to>
                                    </p:set>
                                    <p:animEffect transition="in" filter="fade">
                                      <p:cBhvr>
                                        <p:cTn id="23" dur="500"/>
                                        <p:tgtEl>
                                          <p:spTgt spid="25">
                                            <p:txEl>
                                              <p:pRg st="5" end="5"/>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5">
                                            <p:txEl>
                                              <p:pRg st="6" end="6"/>
                                            </p:txEl>
                                          </p:spTgt>
                                        </p:tgtEl>
                                        <p:attrNameLst>
                                          <p:attrName>style.visibility</p:attrName>
                                        </p:attrNameLst>
                                      </p:cBhvr>
                                      <p:to>
                                        <p:strVal val="visible"/>
                                      </p:to>
                                    </p:set>
                                    <p:animEffect transition="in" filter="fade">
                                      <p:cBhvr>
                                        <p:cTn id="26" dur="500"/>
                                        <p:tgtEl>
                                          <p:spTgt spid="25">
                                            <p:txEl>
                                              <p:pRg st="6" end="6"/>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5">
                                            <p:txEl>
                                              <p:pRg st="7" end="7"/>
                                            </p:txEl>
                                          </p:spTgt>
                                        </p:tgtEl>
                                        <p:attrNameLst>
                                          <p:attrName>style.visibility</p:attrName>
                                        </p:attrNameLst>
                                      </p:cBhvr>
                                      <p:to>
                                        <p:strVal val="visible"/>
                                      </p:to>
                                    </p:set>
                                    <p:animEffect transition="in" filter="fade">
                                      <p:cBhvr>
                                        <p:cTn id="29" dur="500"/>
                                        <p:tgtEl>
                                          <p:spTgt spid="25">
                                            <p:txEl>
                                              <p:pRg st="7" end="7"/>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5">
                                            <p:txEl>
                                              <p:pRg st="8" end="8"/>
                                            </p:txEl>
                                          </p:spTgt>
                                        </p:tgtEl>
                                        <p:attrNameLst>
                                          <p:attrName>style.visibility</p:attrName>
                                        </p:attrNameLst>
                                      </p:cBhvr>
                                      <p:to>
                                        <p:strVal val="visible"/>
                                      </p:to>
                                    </p:set>
                                    <p:animEffect transition="in" filter="fade">
                                      <p:cBhvr>
                                        <p:cTn id="32" dur="500"/>
                                        <p:tgtEl>
                                          <p:spTgt spid="25">
                                            <p:txEl>
                                              <p:pRg st="8" end="8"/>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5">
                                            <p:txEl>
                                              <p:pRg st="9" end="9"/>
                                            </p:txEl>
                                          </p:spTgt>
                                        </p:tgtEl>
                                        <p:attrNameLst>
                                          <p:attrName>style.visibility</p:attrName>
                                        </p:attrNameLst>
                                      </p:cBhvr>
                                      <p:to>
                                        <p:strVal val="visible"/>
                                      </p:to>
                                    </p:set>
                                    <p:animEffect transition="in" filter="fade">
                                      <p:cBhvr>
                                        <p:cTn id="35" dur="500"/>
                                        <p:tgtEl>
                                          <p:spTgt spid="2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uiExpand="1" build="p" bldLvl="2"/>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8690" y="0"/>
            <a:ext cx="11696572" cy="5981076"/>
          </a:xfrm>
          <a:prstGeom prst="rect">
            <a:avLst/>
          </a:prstGeom>
          <a:solidFill>
            <a:srgbClr val="F2A40D"/>
          </a:solidFill>
          <a:ln>
            <a:solidFill>
              <a:srgbClr val="5ABA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p:cNvGrpSpPr/>
          <p:nvPr/>
        </p:nvGrpSpPr>
        <p:grpSpPr>
          <a:xfrm>
            <a:off x="1947636" y="383443"/>
            <a:ext cx="7105329" cy="872947"/>
            <a:chOff x="3430270" y="1107390"/>
            <a:chExt cx="4396096" cy="747606"/>
          </a:xfrm>
        </p:grpSpPr>
        <p:sp>
          <p:nvSpPr>
            <p:cNvPr id="18" name="Rectangle 17"/>
            <p:cNvSpPr/>
            <p:nvPr/>
          </p:nvSpPr>
          <p:spPr>
            <a:xfrm rot="21447804">
              <a:off x="3430270" y="1147110"/>
              <a:ext cx="4396096" cy="7078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p:cNvSpPr/>
            <p:nvPr/>
          </p:nvSpPr>
          <p:spPr>
            <a:xfrm rot="21447804">
              <a:off x="4547761" y="1107390"/>
              <a:ext cx="2794333" cy="65896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4400" b="0" i="0" u="none" strike="noStrike" kern="1200" cap="none" spc="0" normalizeH="0" baseline="0" noProof="0" dirty="0">
                  <a:ln>
                    <a:noFill/>
                  </a:ln>
                  <a:solidFill>
                    <a:prstClr val="white"/>
                  </a:solidFill>
                  <a:effectLst/>
                  <a:uLnTx/>
                  <a:uFillTx/>
                  <a:latin typeface="Calibri" panose="020F0502020204030204"/>
                  <a:ea typeface="+mn-ea"/>
                  <a:cs typeface="+mn-cs"/>
                </a:rPr>
                <a:t>Η δική μας ευθύνη</a:t>
              </a:r>
              <a:endParaRPr kumimoji="0" lang="en-GB" sz="4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986" y="294325"/>
            <a:ext cx="1331603" cy="1333410"/>
          </a:xfrm>
          <a:prstGeom prst="rect">
            <a:avLst/>
          </a:prstGeom>
        </p:spPr>
      </p:pic>
      <p:pic>
        <p:nvPicPr>
          <p:cNvPr id="24" name="Picture 23">
            <a:extLst>
              <a:ext uri="{FF2B5EF4-FFF2-40B4-BE49-F238E27FC236}">
                <a16:creationId xmlns:a16="http://schemas.microsoft.com/office/drawing/2014/main" id="{2FE8A61B-B6FD-477F-9F35-692CDB48EA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51828" y="272994"/>
            <a:ext cx="2863434" cy="1577406"/>
          </a:xfrm>
          <a:prstGeom prst="rect">
            <a:avLst/>
          </a:prstGeom>
        </p:spPr>
      </p:pic>
      <p:sp>
        <p:nvSpPr>
          <p:cNvPr id="11" name="Rectangle 10">
            <a:extLst>
              <a:ext uri="{FF2B5EF4-FFF2-40B4-BE49-F238E27FC236}">
                <a16:creationId xmlns:a16="http://schemas.microsoft.com/office/drawing/2014/main" id="{E9FEAC6A-07B1-4043-B583-AA59FFC5C583}"/>
              </a:ext>
            </a:extLst>
          </p:cNvPr>
          <p:cNvSpPr/>
          <p:nvPr/>
        </p:nvSpPr>
        <p:spPr>
          <a:xfrm>
            <a:off x="368822" y="1841678"/>
            <a:ext cx="10582378" cy="3939540"/>
          </a:xfrm>
          <a:prstGeom prst="rect">
            <a:avLst/>
          </a:prstGeom>
        </p:spPr>
        <p:txBody>
          <a:bodyPr wrap="square" lIns="91440" tIns="45720" rIns="91440" bIns="45720" anchor="t">
            <a:spAutoFit/>
          </a:bodyPr>
          <a:lstStyle/>
          <a:p>
            <a:pPr marL="914400" lvl="1" indent="-457200" algn="just">
              <a:spcBef>
                <a:spcPts val="800"/>
              </a:spcBef>
              <a:buFont typeface="Wingdings" panose="05000000000000000000" pitchFamily="2" charset="2"/>
              <a:buChar char="Ø"/>
            </a:pPr>
            <a:r>
              <a:rPr lang="el-GR" sz="2500" b="1" dirty="0">
                <a:solidFill>
                  <a:schemeClr val="bg1"/>
                </a:solidFill>
                <a:latin typeface="Calibri"/>
                <a:cs typeface="Times New Roman"/>
              </a:rPr>
              <a:t>Κριτική σκέψη: </a:t>
            </a:r>
            <a:r>
              <a:rPr lang="el-GR" sz="2500" b="1" dirty="0">
                <a:latin typeface="Calibri"/>
                <a:cs typeface="Times New Roman"/>
              </a:rPr>
              <a:t>δεν σημαίνει ότι απορρίπτουμε όλο το περιεχόμενο στο διαδίκτυο, αλλά ότι </a:t>
            </a:r>
            <a:r>
              <a:rPr lang="el-GR" sz="2500" b="1" dirty="0">
                <a:solidFill>
                  <a:schemeClr val="bg1"/>
                </a:solidFill>
                <a:latin typeface="Calibri"/>
                <a:cs typeface="Times New Roman"/>
              </a:rPr>
              <a:t>αφιερώνουμε χρόνο για να αναρωτηθούμε για ό,τι βρίσκουμε</a:t>
            </a:r>
            <a:r>
              <a:rPr lang="el-GR" sz="2500" b="1" dirty="0">
                <a:latin typeface="Calibri"/>
                <a:cs typeface="Times New Roman"/>
              </a:rPr>
              <a:t>.</a:t>
            </a:r>
            <a:endParaRPr lang="en-CY" sz="2500" b="1" dirty="0">
              <a:latin typeface="Calibri"/>
              <a:cs typeface="Times New Roman"/>
            </a:endParaRPr>
          </a:p>
          <a:p>
            <a:pPr marL="914400" lvl="1" indent="-457200" algn="just">
              <a:spcAft>
                <a:spcPts val="0"/>
              </a:spcAft>
              <a:buFont typeface="Wingdings" panose="05000000000000000000" pitchFamily="2" charset="2"/>
              <a:buChar char="Ø"/>
            </a:pPr>
            <a:r>
              <a:rPr lang="el-GR" sz="2500" b="1" dirty="0">
                <a:latin typeface="Calibri" panose="020F0502020204030204" pitchFamily="34" charset="0"/>
                <a:cs typeface="Times New Roman" panose="02020603050405020304" pitchFamily="18" charset="0"/>
              </a:rPr>
              <a:t>Δεν είναι όλα αξιόπιστα στο διαδίκτυο, όμως υπάρχει πολύ καλό, ενημερωτικό και διασκεδαστικό διαδικτυακό περιεχόμενο. </a:t>
            </a:r>
            <a:endParaRPr lang="en-CY" sz="2500" b="1" dirty="0">
              <a:latin typeface="Calibri" panose="020F0502020204030204" pitchFamily="34" charset="0"/>
              <a:cs typeface="Times New Roman" panose="02020603050405020304" pitchFamily="18" charset="0"/>
            </a:endParaRPr>
          </a:p>
          <a:p>
            <a:pPr marL="914400" lvl="1" indent="-457200" algn="just">
              <a:spcAft>
                <a:spcPts val="0"/>
              </a:spcAft>
              <a:buFont typeface="Wingdings" panose="05000000000000000000" pitchFamily="2" charset="2"/>
              <a:buChar char="Ø"/>
            </a:pPr>
            <a:r>
              <a:rPr lang="el-GR" sz="2500" b="1" dirty="0">
                <a:solidFill>
                  <a:schemeClr val="bg1"/>
                </a:solidFill>
                <a:latin typeface="Calibri" panose="020F0502020204030204" pitchFamily="34" charset="0"/>
                <a:cs typeface="Times New Roman" panose="02020603050405020304" pitchFamily="18" charset="0"/>
              </a:rPr>
              <a:t>Είναι σημαντικό να σκεφτόμαστε πάντα κριτικά το περιεχόμενο που συναντάμε </a:t>
            </a:r>
          </a:p>
          <a:p>
            <a:pPr marL="1371600" lvl="2" indent="-457200" algn="just">
              <a:buFont typeface="Wingdings" panose="05000000000000000000" pitchFamily="2" charset="2"/>
              <a:buChar char="Ø"/>
            </a:pPr>
            <a:r>
              <a:rPr lang="el-GR" sz="2500" b="1" dirty="0">
                <a:latin typeface="Calibri" panose="020F0502020204030204" pitchFamily="34" charset="0"/>
                <a:cs typeface="Times New Roman" panose="02020603050405020304" pitchFamily="18" charset="0"/>
              </a:rPr>
              <a:t>και εάν δεν είμαστε σίγουροι για κάτι ή ανησυχούμε ή μας αναγκάζουν να κάνουμε κάτι στο διαδίκτυο, θα πρέπει να μιλήσουμε με κάποιον το συντομότερο δυνατό.</a:t>
            </a:r>
            <a:endParaRPr lang="en-CY" sz="2500" b="1" dirty="0">
              <a:latin typeface="Calibri" panose="020F0502020204030204" pitchFamily="34" charset="0"/>
              <a:cs typeface="Times New Roman" panose="02020603050405020304" pitchFamily="18" charset="0"/>
            </a:endParaRPr>
          </a:p>
        </p:txBody>
      </p:sp>
      <p:cxnSp>
        <p:nvCxnSpPr>
          <p:cNvPr id="15" name="Straight Connector 14"/>
          <p:cNvCxnSpPr/>
          <p:nvPr/>
        </p:nvCxnSpPr>
        <p:spPr>
          <a:xfrm flipV="1">
            <a:off x="0" y="6205643"/>
            <a:ext cx="12192000" cy="55817"/>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7F01A207-6781-B0C7-676A-F26E94964CCD}"/>
              </a:ext>
            </a:extLst>
          </p:cNvPr>
          <p:cNvGrpSpPr/>
          <p:nvPr/>
        </p:nvGrpSpPr>
        <p:grpSpPr>
          <a:xfrm>
            <a:off x="131965" y="6219825"/>
            <a:ext cx="11989695" cy="638175"/>
            <a:chOff x="202305" y="6219825"/>
            <a:chExt cx="11989695" cy="638175"/>
          </a:xfrm>
        </p:grpSpPr>
        <p:sp>
          <p:nvSpPr>
            <p:cNvPr id="4" name="Rectangle 3">
              <a:extLst>
                <a:ext uri="{FF2B5EF4-FFF2-40B4-BE49-F238E27FC236}">
                  <a16:creationId xmlns:a16="http://schemas.microsoft.com/office/drawing/2014/main" id="{59CA18A1-190E-ADD7-B9A6-8A43351D9916}"/>
                </a:ext>
              </a:extLst>
            </p:cNvPr>
            <p:cNvSpPr/>
            <p:nvPr/>
          </p:nvSpPr>
          <p:spPr>
            <a:xfrm>
              <a:off x="9115425" y="6219825"/>
              <a:ext cx="3076575" cy="638175"/>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r">
                <a:spcAft>
                  <a:spcPts val="0"/>
                </a:spcAft>
                <a:tabLst>
                  <a:tab pos="2743200" algn="ctr"/>
                  <a:tab pos="5486400" algn="r"/>
                </a:tabLst>
              </a:pPr>
              <a:r>
                <a:rPr lang="el-GR" sz="1000" b="1" dirty="0">
                  <a:solidFill>
                    <a:srgbClr val="000000"/>
                  </a:solidFill>
                  <a:effectLst/>
                  <a:latin typeface="Arial" panose="020B0604020202020204" pitchFamily="34" charset="0"/>
                  <a:ea typeface="Arial" panose="020B0604020202020204" pitchFamily="34" charset="0"/>
                </a:rPr>
                <a:t> </a:t>
              </a:r>
              <a:endParaRPr lang="en-US" sz="1100" dirty="0">
                <a:effectLst/>
                <a:latin typeface="Arial" panose="020B0604020202020204" pitchFamily="34" charset="0"/>
                <a:ea typeface="Arial" panose="020B0604020202020204" pitchFamily="34" charset="0"/>
              </a:endParaRPr>
            </a:p>
            <a:p>
              <a:pPr algn="r">
                <a:spcAft>
                  <a:spcPts val="0"/>
                </a:spcAft>
                <a:tabLst>
                  <a:tab pos="2743200" algn="ctr"/>
                  <a:tab pos="5486400" algn="r"/>
                </a:tabLst>
              </a:pPr>
              <a:r>
                <a:rPr lang="el-GR" sz="1400" b="1" dirty="0">
                  <a:solidFill>
                    <a:srgbClr val="000000"/>
                  </a:solidFill>
                  <a:effectLst/>
                  <a:latin typeface="Calibri" panose="020F0502020204030204" pitchFamily="34" charset="0"/>
                  <a:ea typeface="Arial" panose="020B0604020202020204" pitchFamily="34" charset="0"/>
                </a:rPr>
                <a:t>Τομέας Εκπαιδευτικής Τεχνολογίας</a:t>
              </a:r>
              <a:endParaRPr lang="en-US" sz="1400" dirty="0">
                <a:effectLst/>
                <a:latin typeface="Arial" panose="020B0604020202020204" pitchFamily="34" charset="0"/>
                <a:ea typeface="Arial" panose="020B0604020202020204" pitchFamily="34" charset="0"/>
              </a:endParaRPr>
            </a:p>
            <a:p>
              <a:pPr algn="r">
                <a:spcAft>
                  <a:spcPts val="0"/>
                </a:spcAft>
                <a:tabLst>
                  <a:tab pos="2743200" algn="ctr"/>
                  <a:tab pos="5486400" algn="r"/>
                </a:tabLst>
              </a:pPr>
              <a:r>
                <a:rPr lang="el-GR" sz="1400" b="1" dirty="0">
                  <a:solidFill>
                    <a:srgbClr val="000000"/>
                  </a:solidFill>
                  <a:effectLst/>
                  <a:latin typeface="Calibri" panose="020F0502020204030204" pitchFamily="34" charset="0"/>
                  <a:ea typeface="Arial" panose="020B0604020202020204" pitchFamily="34" charset="0"/>
                </a:rPr>
                <a:t>Παιδαγωγικό Ινστιτούτο Κύπρου</a:t>
              </a:r>
              <a:r>
                <a:rPr lang="el-GR"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effectLst/>
                <a:latin typeface="Arial" panose="020B0604020202020204" pitchFamily="34" charset="0"/>
                <a:ea typeface="Arial" panose="020B0604020202020204" pitchFamily="34" charset="0"/>
              </a:endParaRPr>
            </a:p>
            <a:p>
              <a:pPr algn="r">
                <a:lnSpc>
                  <a:spcPct val="115000"/>
                </a:lnSpc>
                <a:spcAft>
                  <a:spcPts val="0"/>
                </a:spcAft>
              </a:pPr>
              <a:r>
                <a:rPr lang="el-GR" sz="1100" b="1" dirty="0">
                  <a:solidFill>
                    <a:srgbClr val="000000"/>
                  </a:solidFill>
                  <a:effectLst/>
                  <a:latin typeface="Arial" panose="020B0604020202020204" pitchFamily="34" charset="0"/>
                  <a:ea typeface="Arial" panose="020B0604020202020204" pitchFamily="34" charset="0"/>
                </a:rPr>
                <a:t> </a:t>
              </a:r>
              <a:endParaRPr lang="en-US" sz="1100" dirty="0">
                <a:effectLst/>
                <a:latin typeface="Arial" panose="020B0604020202020204" pitchFamily="34" charset="0"/>
                <a:ea typeface="Arial" panose="020B0604020202020204" pitchFamily="34" charset="0"/>
              </a:endParaRPr>
            </a:p>
          </p:txBody>
        </p:sp>
        <p:grpSp>
          <p:nvGrpSpPr>
            <p:cNvPr id="5" name="Group 4">
              <a:extLst>
                <a:ext uri="{FF2B5EF4-FFF2-40B4-BE49-F238E27FC236}">
                  <a16:creationId xmlns:a16="http://schemas.microsoft.com/office/drawing/2014/main" id="{DC45A0CB-C5B3-2F46-3F6F-686404A1C78D}"/>
                </a:ext>
              </a:extLst>
            </p:cNvPr>
            <p:cNvGrpSpPr/>
            <p:nvPr/>
          </p:nvGrpSpPr>
          <p:grpSpPr>
            <a:xfrm>
              <a:off x="202305" y="6332269"/>
              <a:ext cx="1093402" cy="498190"/>
              <a:chOff x="202305" y="6332269"/>
              <a:chExt cx="1093402" cy="498190"/>
            </a:xfrm>
          </p:grpSpPr>
          <p:pic>
            <p:nvPicPr>
              <p:cNvPr id="6" name="Picture 5">
                <a:extLst>
                  <a:ext uri="{FF2B5EF4-FFF2-40B4-BE49-F238E27FC236}">
                    <a16:creationId xmlns:a16="http://schemas.microsoft.com/office/drawing/2014/main" id="{330267A6-FD59-BEF8-D132-5277A70D50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707" y="6332269"/>
                <a:ext cx="640000" cy="498190"/>
              </a:xfrm>
              <a:prstGeom prst="rect">
                <a:avLst/>
              </a:prstGeom>
            </p:spPr>
          </p:pic>
          <p:pic>
            <p:nvPicPr>
              <p:cNvPr id="7" name="Picture 6" descr="A logo of an owl&#10;&#10;Description automatically generated">
                <a:extLst>
                  <a:ext uri="{FF2B5EF4-FFF2-40B4-BE49-F238E27FC236}">
                    <a16:creationId xmlns:a16="http://schemas.microsoft.com/office/drawing/2014/main" id="{2DC81678-738D-5686-434D-93F340E19D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305" y="6355033"/>
                <a:ext cx="456898" cy="452663"/>
              </a:xfrm>
              <a:prstGeom prst="rect">
                <a:avLst/>
              </a:prstGeom>
            </p:spPr>
          </p:pic>
        </p:grpSp>
      </p:grpSp>
    </p:spTree>
    <p:extLst>
      <p:ext uri="{BB962C8B-B14F-4D97-AF65-F5344CB8AC3E}">
        <p14:creationId xmlns:p14="http://schemas.microsoft.com/office/powerpoint/2010/main" val="188606626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ular Callout 15"/>
          <p:cNvSpPr/>
          <p:nvPr/>
        </p:nvSpPr>
        <p:spPr>
          <a:xfrm>
            <a:off x="7022135" y="424584"/>
            <a:ext cx="4332157" cy="2855050"/>
          </a:xfrm>
          <a:prstGeom prst="wedgeRoundRectCallout">
            <a:avLst>
              <a:gd name="adj1" fmla="val -39842"/>
              <a:gd name="adj2" fmla="val 63335"/>
              <a:gd name="adj3" fmla="val 16667"/>
            </a:avLst>
          </a:prstGeom>
          <a:solidFill>
            <a:srgbClr val="F2A40D"/>
          </a:solidFill>
          <a:ln>
            <a:solidFill>
              <a:srgbClr val="5ABA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b="1" dirty="0"/>
              <a:t>Από ποιες πηγές στο Διαδίκτυο επιλέγετε να αναζητήσετε πληροφορίες για ένα θέμα που σας ενδιαφέρει;</a:t>
            </a:r>
          </a:p>
        </p:txBody>
      </p:sp>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90741" y="454564"/>
            <a:ext cx="5256136" cy="2423041"/>
          </a:xfrm>
          <a:prstGeom prst="rect">
            <a:avLst/>
          </a:prstGeom>
          <a:ln>
            <a:noFill/>
          </a:ln>
          <a:effectLst>
            <a:softEdge rad="112500"/>
          </a:effectLst>
        </p:spPr>
      </p:pic>
      <p:pic>
        <p:nvPicPr>
          <p:cNvPr id="18" name="Picture 6" descr="ÎÏÎ¿ÏÎ­Î»ÎµÏÎ¼Î± ÎµÎ¹ÎºÏÎ½Î±Ï Î³Î¹Î± yahoo search"/>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90741" y="4795851"/>
            <a:ext cx="2763786" cy="13165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9" name="Picture 12" descr="ÎÏÎ¿ÏÎ­Î»ÎµÏÎ¼Î± ÎµÎ¹ÎºÏÎ½Î±Ï Î³Î¹Î± bing search logo"/>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239295" y="3356143"/>
            <a:ext cx="2257970" cy="96117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ÎÏÎ¿ÏÎ­Î»ÎµÏÎ¼Î± ÎµÎ¹ÎºÏÎ½Î±Ï Î³Î¹Î± ÎÎ¹ÎºÎ¹ÏÎ±Î¯Î´ÎµÎ¹Î±"/>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667518" y="2823759"/>
            <a:ext cx="1801784" cy="18101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14537" y="4623585"/>
            <a:ext cx="1385723" cy="1488769"/>
          </a:xfrm>
          <a:prstGeom prst="rect">
            <a:avLst/>
          </a:prstGeom>
        </p:spPr>
      </p:pic>
      <p:pic>
        <p:nvPicPr>
          <p:cNvPr id="13" name="Picture 12"/>
          <p:cNvPicPr/>
          <p:nvPr/>
        </p:nvPicPr>
        <p:blipFill>
          <a:blip r:embed="rId7">
            <a:extLst>
              <a:ext uri="{28A0092B-C50C-407E-A947-70E740481C1C}">
                <a14:useLocalDpi xmlns:a14="http://schemas.microsoft.com/office/drawing/2010/main" val="0"/>
              </a:ext>
            </a:extLst>
          </a:blip>
          <a:srcRect/>
          <a:stretch>
            <a:fillRect/>
          </a:stretch>
        </p:blipFill>
        <p:spPr bwMode="auto">
          <a:xfrm>
            <a:off x="212841" y="6355034"/>
            <a:ext cx="572770" cy="446405"/>
          </a:xfrm>
          <a:prstGeom prst="rect">
            <a:avLst/>
          </a:prstGeom>
          <a:noFill/>
        </p:spPr>
      </p:pic>
      <p:pic>
        <p:nvPicPr>
          <p:cNvPr id="15" name="Picture 14"/>
          <p:cNvPicPr/>
          <p:nvPr/>
        </p:nvPicPr>
        <p:blipFill>
          <a:blip r:embed="rId7">
            <a:extLst>
              <a:ext uri="{28A0092B-C50C-407E-A947-70E740481C1C}">
                <a14:useLocalDpi xmlns:a14="http://schemas.microsoft.com/office/drawing/2010/main" val="0"/>
              </a:ext>
            </a:extLst>
          </a:blip>
          <a:srcRect/>
          <a:stretch>
            <a:fillRect/>
          </a:stretch>
        </p:blipFill>
        <p:spPr bwMode="auto">
          <a:xfrm>
            <a:off x="212841" y="6385014"/>
            <a:ext cx="572770" cy="446405"/>
          </a:xfrm>
          <a:prstGeom prst="rect">
            <a:avLst/>
          </a:prstGeom>
          <a:noFill/>
        </p:spPr>
      </p:pic>
      <p:cxnSp>
        <p:nvCxnSpPr>
          <p:cNvPr id="22" name="Straight Connector 21"/>
          <p:cNvCxnSpPr/>
          <p:nvPr/>
        </p:nvCxnSpPr>
        <p:spPr>
          <a:xfrm flipV="1">
            <a:off x="0" y="6175662"/>
            <a:ext cx="12192000" cy="55817"/>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0" y="6205643"/>
            <a:ext cx="12192000" cy="55817"/>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B2C8EFDB-7518-A29A-D7BF-DAAD3B64927F}"/>
              </a:ext>
            </a:extLst>
          </p:cNvPr>
          <p:cNvGrpSpPr/>
          <p:nvPr/>
        </p:nvGrpSpPr>
        <p:grpSpPr>
          <a:xfrm>
            <a:off x="131965" y="6219825"/>
            <a:ext cx="11989695" cy="638175"/>
            <a:chOff x="202305" y="6219825"/>
            <a:chExt cx="11989695" cy="638175"/>
          </a:xfrm>
        </p:grpSpPr>
        <p:sp>
          <p:nvSpPr>
            <p:cNvPr id="3" name="Rectangle 2">
              <a:extLst>
                <a:ext uri="{FF2B5EF4-FFF2-40B4-BE49-F238E27FC236}">
                  <a16:creationId xmlns:a16="http://schemas.microsoft.com/office/drawing/2014/main" id="{BC63CD02-A1F7-EF1A-F36D-8FBBACCBA92E}"/>
                </a:ext>
              </a:extLst>
            </p:cNvPr>
            <p:cNvSpPr/>
            <p:nvPr/>
          </p:nvSpPr>
          <p:spPr>
            <a:xfrm>
              <a:off x="9115425" y="6219825"/>
              <a:ext cx="3076575" cy="638175"/>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r">
                <a:spcAft>
                  <a:spcPts val="0"/>
                </a:spcAft>
                <a:tabLst>
                  <a:tab pos="2743200" algn="ctr"/>
                  <a:tab pos="5486400" algn="r"/>
                </a:tabLst>
              </a:pPr>
              <a:r>
                <a:rPr lang="el-GR" sz="1000" b="1" dirty="0">
                  <a:solidFill>
                    <a:srgbClr val="000000"/>
                  </a:solidFill>
                  <a:effectLst/>
                  <a:latin typeface="Arial" panose="020B0604020202020204" pitchFamily="34" charset="0"/>
                  <a:ea typeface="Arial" panose="020B0604020202020204" pitchFamily="34" charset="0"/>
                </a:rPr>
                <a:t> </a:t>
              </a:r>
              <a:endParaRPr lang="en-US" sz="1100" dirty="0">
                <a:effectLst/>
                <a:latin typeface="Arial" panose="020B0604020202020204" pitchFamily="34" charset="0"/>
                <a:ea typeface="Arial" panose="020B0604020202020204" pitchFamily="34" charset="0"/>
              </a:endParaRPr>
            </a:p>
            <a:p>
              <a:pPr algn="r">
                <a:spcAft>
                  <a:spcPts val="0"/>
                </a:spcAft>
                <a:tabLst>
                  <a:tab pos="2743200" algn="ctr"/>
                  <a:tab pos="5486400" algn="r"/>
                </a:tabLst>
              </a:pPr>
              <a:r>
                <a:rPr lang="el-GR" sz="1400" b="1" dirty="0">
                  <a:solidFill>
                    <a:srgbClr val="000000"/>
                  </a:solidFill>
                  <a:effectLst/>
                  <a:latin typeface="Calibri" panose="020F0502020204030204" pitchFamily="34" charset="0"/>
                  <a:ea typeface="Arial" panose="020B0604020202020204" pitchFamily="34" charset="0"/>
                </a:rPr>
                <a:t>Τομέας Εκπαιδευτικής Τεχνολογίας</a:t>
              </a:r>
              <a:endParaRPr lang="en-US" sz="1400" dirty="0">
                <a:effectLst/>
                <a:latin typeface="Arial" panose="020B0604020202020204" pitchFamily="34" charset="0"/>
                <a:ea typeface="Arial" panose="020B0604020202020204" pitchFamily="34" charset="0"/>
              </a:endParaRPr>
            </a:p>
            <a:p>
              <a:pPr algn="r">
                <a:spcAft>
                  <a:spcPts val="0"/>
                </a:spcAft>
                <a:tabLst>
                  <a:tab pos="2743200" algn="ctr"/>
                  <a:tab pos="5486400" algn="r"/>
                </a:tabLst>
              </a:pPr>
              <a:r>
                <a:rPr lang="el-GR" sz="1400" b="1" dirty="0">
                  <a:solidFill>
                    <a:srgbClr val="000000"/>
                  </a:solidFill>
                  <a:effectLst/>
                  <a:latin typeface="Calibri" panose="020F0502020204030204" pitchFamily="34" charset="0"/>
                  <a:ea typeface="Arial" panose="020B0604020202020204" pitchFamily="34" charset="0"/>
                </a:rPr>
                <a:t>Παιδαγωγικό Ινστιτούτο Κύπρου</a:t>
              </a:r>
              <a:r>
                <a:rPr lang="el-GR"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effectLst/>
                <a:latin typeface="Arial" panose="020B0604020202020204" pitchFamily="34" charset="0"/>
                <a:ea typeface="Arial" panose="020B0604020202020204" pitchFamily="34" charset="0"/>
              </a:endParaRPr>
            </a:p>
            <a:p>
              <a:pPr algn="r">
                <a:lnSpc>
                  <a:spcPct val="115000"/>
                </a:lnSpc>
                <a:spcAft>
                  <a:spcPts val="0"/>
                </a:spcAft>
              </a:pPr>
              <a:r>
                <a:rPr lang="el-GR" sz="1100" b="1" dirty="0">
                  <a:solidFill>
                    <a:srgbClr val="000000"/>
                  </a:solidFill>
                  <a:effectLst/>
                  <a:latin typeface="Arial" panose="020B0604020202020204" pitchFamily="34" charset="0"/>
                  <a:ea typeface="Arial" panose="020B0604020202020204" pitchFamily="34" charset="0"/>
                </a:rPr>
                <a:t> </a:t>
              </a:r>
              <a:endParaRPr lang="en-US" sz="1100" dirty="0">
                <a:effectLst/>
                <a:latin typeface="Arial" panose="020B0604020202020204" pitchFamily="34" charset="0"/>
                <a:ea typeface="Arial" panose="020B0604020202020204" pitchFamily="34" charset="0"/>
              </a:endParaRPr>
            </a:p>
          </p:txBody>
        </p:sp>
        <p:grpSp>
          <p:nvGrpSpPr>
            <p:cNvPr id="4" name="Group 3">
              <a:extLst>
                <a:ext uri="{FF2B5EF4-FFF2-40B4-BE49-F238E27FC236}">
                  <a16:creationId xmlns:a16="http://schemas.microsoft.com/office/drawing/2014/main" id="{A7663E58-6874-DC9C-E435-0676382AF1D1}"/>
                </a:ext>
              </a:extLst>
            </p:cNvPr>
            <p:cNvGrpSpPr/>
            <p:nvPr/>
          </p:nvGrpSpPr>
          <p:grpSpPr>
            <a:xfrm>
              <a:off x="202305" y="6332269"/>
              <a:ext cx="1093402" cy="498190"/>
              <a:chOff x="202305" y="6332269"/>
              <a:chExt cx="1093402" cy="498190"/>
            </a:xfrm>
          </p:grpSpPr>
          <p:pic>
            <p:nvPicPr>
              <p:cNvPr id="5" name="Picture 4">
                <a:extLst>
                  <a:ext uri="{FF2B5EF4-FFF2-40B4-BE49-F238E27FC236}">
                    <a16:creationId xmlns:a16="http://schemas.microsoft.com/office/drawing/2014/main" id="{9378C714-802E-2276-456E-2C21E2E4A2A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5707" y="6332269"/>
                <a:ext cx="640000" cy="498190"/>
              </a:xfrm>
              <a:prstGeom prst="rect">
                <a:avLst/>
              </a:prstGeom>
            </p:spPr>
          </p:pic>
          <p:pic>
            <p:nvPicPr>
              <p:cNvPr id="6" name="Picture 5" descr="A logo of an owl&#10;&#10;Description automatically generated">
                <a:extLst>
                  <a:ext uri="{FF2B5EF4-FFF2-40B4-BE49-F238E27FC236}">
                    <a16:creationId xmlns:a16="http://schemas.microsoft.com/office/drawing/2014/main" id="{A3859A78-85E3-8607-C610-ADDE3CA42B2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2305" y="6355033"/>
                <a:ext cx="456898" cy="452663"/>
              </a:xfrm>
              <a:prstGeom prst="rect">
                <a:avLst/>
              </a:prstGeom>
            </p:spPr>
          </p:pic>
        </p:grpSp>
      </p:grpSp>
    </p:spTree>
    <p:extLst>
      <p:ext uri="{BB962C8B-B14F-4D97-AF65-F5344CB8AC3E}">
        <p14:creationId xmlns:p14="http://schemas.microsoft.com/office/powerpoint/2010/main" val="100083358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608" y="89940"/>
            <a:ext cx="11696572" cy="5981076"/>
          </a:xfrm>
          <a:prstGeom prst="rect">
            <a:avLst/>
          </a:prstGeom>
          <a:solidFill>
            <a:srgbClr val="F2A40D"/>
          </a:solidFill>
          <a:ln>
            <a:solidFill>
              <a:srgbClr val="5ABA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rot="21391636">
            <a:off x="1758164" y="340005"/>
            <a:ext cx="9733845" cy="60577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p:nvSpPr>
        <p:spPr>
          <a:xfrm rot="21391143">
            <a:off x="4456364" y="944609"/>
            <a:ext cx="3925529" cy="55987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4693" y="468334"/>
            <a:ext cx="988121" cy="989462"/>
          </a:xfrm>
          <a:prstGeom prst="rect">
            <a:avLst/>
          </a:prstGeom>
        </p:spPr>
      </p:pic>
      <p:sp>
        <p:nvSpPr>
          <p:cNvPr id="19" name="TextBox 18"/>
          <p:cNvSpPr txBox="1"/>
          <p:nvPr/>
        </p:nvSpPr>
        <p:spPr>
          <a:xfrm rot="21380055">
            <a:off x="2496006" y="293492"/>
            <a:ext cx="913809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3200" b="0" i="0" u="none" strike="noStrike" kern="1200" cap="none" spc="0" normalizeH="0" baseline="0" noProof="0" dirty="0">
                <a:ln>
                  <a:noFill/>
                </a:ln>
                <a:solidFill>
                  <a:prstClr val="white"/>
                </a:solidFill>
                <a:effectLst/>
                <a:uLnTx/>
                <a:uFillTx/>
                <a:latin typeface="Calibri" panose="020F0502020204030204"/>
                <a:ea typeface="+mn-ea"/>
                <a:cs typeface="+mn-cs"/>
              </a:rPr>
              <a:t>Αν κάτι σε ανησυχήσει ή αναστατώσει διαδικτυακά </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p:cNvSpPr txBox="1"/>
          <p:nvPr/>
        </p:nvSpPr>
        <p:spPr>
          <a:xfrm rot="21364633">
            <a:off x="4770649" y="871452"/>
            <a:ext cx="37896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3200" b="0" i="0" u="none" strike="noStrike" kern="1200" cap="none" spc="0" normalizeH="0" baseline="0" noProof="0" dirty="0">
                <a:ln>
                  <a:noFill/>
                </a:ln>
                <a:solidFill>
                  <a:prstClr val="white"/>
                </a:solidFill>
                <a:effectLst/>
                <a:uLnTx/>
                <a:uFillTx/>
                <a:latin typeface="Calibri" panose="020F0502020204030204"/>
                <a:ea typeface="+mn-ea"/>
                <a:cs typeface="+mn-cs"/>
              </a:rPr>
              <a:t>τι πρέπει να κάνεις;</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1334" y="1795291"/>
            <a:ext cx="806306" cy="749269"/>
          </a:xfrm>
          <a:prstGeom prst="rect">
            <a:avLst/>
          </a:prstGeom>
        </p:spPr>
      </p:pic>
      <p:grpSp>
        <p:nvGrpSpPr>
          <p:cNvPr id="25" name="Group 24"/>
          <p:cNvGrpSpPr/>
          <p:nvPr/>
        </p:nvGrpSpPr>
        <p:grpSpPr>
          <a:xfrm>
            <a:off x="1296984" y="4105385"/>
            <a:ext cx="1359424" cy="954107"/>
            <a:chOff x="612775" y="3689431"/>
            <a:chExt cx="1701506" cy="1153063"/>
          </a:xfrm>
        </p:grpSpPr>
        <p:pic>
          <p:nvPicPr>
            <p:cNvPr id="26" name="Picture 4" descr="Image result for social medi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2775" y="3689431"/>
              <a:ext cx="1701506" cy="115306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5286" y="3785489"/>
              <a:ext cx="487969" cy="487969"/>
            </a:xfrm>
            <a:prstGeom prst="rect">
              <a:avLst/>
            </a:prstGeom>
          </p:spPr>
        </p:pic>
      </p:grpSp>
      <p:pic>
        <p:nvPicPr>
          <p:cNvPr id="28" name="Picture 27">
            <a:extLst>
              <a:ext uri="{FF2B5EF4-FFF2-40B4-BE49-F238E27FC236}">
                <a16:creationId xmlns:a16="http://schemas.microsoft.com/office/drawing/2014/main" id="{00908CB5-4D54-45AC-B6AA-4C523C5750B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2915" y="2892741"/>
            <a:ext cx="2046485" cy="1015663"/>
          </a:xfrm>
          <a:prstGeom prst="rect">
            <a:avLst/>
          </a:prstGeom>
          <a:ln>
            <a:noFill/>
          </a:ln>
          <a:effectLst>
            <a:outerShdw blurRad="292100" dist="139700" dir="2700000" algn="tl" rotWithShape="0">
              <a:srgbClr val="333333">
                <a:alpha val="65000"/>
              </a:srgbClr>
            </a:outerShdw>
          </a:effectLst>
        </p:spPr>
      </p:pic>
      <p:pic>
        <p:nvPicPr>
          <p:cNvPr id="29" name="Picture 28">
            <a:extLst>
              <a:ext uri="{FF2B5EF4-FFF2-40B4-BE49-F238E27FC236}">
                <a16:creationId xmlns:a16="http://schemas.microsoft.com/office/drawing/2014/main" id="{CDD00AD7-8FF7-43B9-ABB2-0BADC22DA0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927640" y="1775405"/>
            <a:ext cx="889280" cy="814912"/>
          </a:xfrm>
          <a:prstGeom prst="rect">
            <a:avLst/>
          </a:prstGeom>
        </p:spPr>
      </p:pic>
      <p:pic>
        <p:nvPicPr>
          <p:cNvPr id="30" name="Picture 2" descr="Cybercrime">
            <a:extLst>
              <a:ext uri="{FF2B5EF4-FFF2-40B4-BE49-F238E27FC236}">
                <a16:creationId xmlns:a16="http://schemas.microsoft.com/office/drawing/2014/main" id="{5B1A6CF2-73BF-4C77-87A4-06F18DC6353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1334" y="5129795"/>
            <a:ext cx="1767806" cy="8839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3138388" y="1921251"/>
            <a:ext cx="705000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white"/>
                </a:solidFill>
                <a:effectLst/>
                <a:uLnTx/>
                <a:uFillTx/>
                <a:latin typeface="Calibri" panose="020F0502020204030204"/>
                <a:ea typeface="+mn-ea"/>
                <a:cs typeface="+mn-cs"/>
              </a:rPr>
              <a:t>Να το πεις σε έναν ενήλικα που εμπιστεύεσαι</a:t>
            </a:r>
            <a:endParaRPr kumimoji="0" lang="en-GB"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TextBox 31"/>
          <p:cNvSpPr txBox="1"/>
          <p:nvPr/>
        </p:nvSpPr>
        <p:spPr>
          <a:xfrm>
            <a:off x="3138388" y="2808669"/>
            <a:ext cx="855139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alibri" panose="020F0502020204030204"/>
                <a:ea typeface="+mn-ea"/>
                <a:cs typeface="+mn-cs"/>
              </a:rPr>
              <a:t>N</a:t>
            </a:r>
            <a:r>
              <a:rPr kumimoji="0" lang="el-GR" sz="2800" b="1" i="0" u="none" strike="noStrike" kern="1200" cap="none" spc="0" normalizeH="0" baseline="0" noProof="0" dirty="0">
                <a:ln>
                  <a:noFill/>
                </a:ln>
                <a:solidFill>
                  <a:prstClr val="white"/>
                </a:solidFill>
                <a:effectLst/>
                <a:uLnTx/>
                <a:uFillTx/>
                <a:latin typeface="Calibri" panose="020F0502020204030204"/>
                <a:ea typeface="+mn-ea"/>
                <a:cs typeface="+mn-cs"/>
              </a:rPr>
              <a:t>α επικοινωνήσεις με το </a:t>
            </a:r>
            <a:r>
              <a:rPr kumimoji="0" lang="el-GR" sz="3200" b="1" i="0" u="none" strike="noStrike" kern="1200" cap="none" spc="0" normalizeH="0" baseline="0" noProof="0" dirty="0">
                <a:ln>
                  <a:noFill/>
                </a:ln>
                <a:solidFill>
                  <a:prstClr val="white"/>
                </a:solidFill>
                <a:effectLst/>
                <a:uLnTx/>
                <a:uFillTx/>
                <a:latin typeface="Calibri" panose="020F0502020204030204"/>
                <a:ea typeface="+mn-ea"/>
                <a:cs typeface="+mn-cs"/>
              </a:rPr>
              <a:t>1480</a:t>
            </a:r>
            <a:endParaRPr kumimoji="0" lang="el-GR" sz="2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white"/>
                </a:solidFill>
                <a:effectLst/>
                <a:uLnTx/>
                <a:uFillTx/>
                <a:latin typeface="Calibri" panose="020F0502020204030204"/>
                <a:ea typeface="+mn-ea"/>
                <a:cs typeface="+mn-cs"/>
              </a:rPr>
              <a:t>Γραμμή Βοήθειας</a:t>
            </a:r>
            <a:r>
              <a:rPr kumimoji="0" lang="en-GB" sz="2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l-GR" sz="2800" b="1" i="0" u="none" strike="noStrike" kern="1200" cap="none" spc="0" normalizeH="0" baseline="0" noProof="0" dirty="0">
                <a:ln>
                  <a:noFill/>
                </a:ln>
                <a:solidFill>
                  <a:prstClr val="white"/>
                </a:solidFill>
                <a:effectLst/>
                <a:uLnTx/>
                <a:uFillTx/>
                <a:latin typeface="Calibri" panose="020F0502020204030204"/>
                <a:ea typeface="+mn-ea"/>
                <a:cs typeface="+mn-cs"/>
              </a:rPr>
              <a:t>και Καταγγελιών του</a:t>
            </a:r>
            <a:r>
              <a:rPr kumimoji="0" lang="en-GB" sz="2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GB" sz="2800" b="1" i="0" u="none" strike="noStrike" kern="1200" cap="none" spc="0" normalizeH="0" baseline="0" noProof="0" dirty="0" err="1">
                <a:ln>
                  <a:noFill/>
                </a:ln>
                <a:solidFill>
                  <a:prstClr val="white"/>
                </a:solidFill>
                <a:effectLst/>
                <a:uLnTx/>
                <a:uFillTx/>
                <a:latin typeface="Calibri" panose="020F0502020204030204"/>
                <a:ea typeface="+mn-ea"/>
                <a:cs typeface="+mn-cs"/>
              </a:rPr>
              <a:t>CYberSafety</a:t>
            </a:r>
            <a:endParaRPr kumimoji="0" lang="en-GB"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A8849431-FDD7-4D0C-B8CC-5FA23878B344}"/>
              </a:ext>
            </a:extLst>
          </p:cNvPr>
          <p:cNvSpPr/>
          <p:nvPr/>
        </p:nvSpPr>
        <p:spPr>
          <a:xfrm>
            <a:off x="7895125" y="2808669"/>
            <a:ext cx="327301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Y" sz="2800" b="1" i="0" u="none" strike="noStrike" kern="1200" cap="none" spc="0" normalizeH="0" baseline="0" noProof="0" dirty="0">
                <a:ln>
                  <a:noFill/>
                </a:ln>
                <a:solidFill>
                  <a:prstClr val="black"/>
                </a:solidFill>
                <a:effectLst/>
                <a:uLnTx/>
                <a:uFillTx/>
                <a:latin typeface="Calibri" panose="020F0502020204030204"/>
                <a:ea typeface="+mn-ea"/>
                <a:cs typeface="+mn-cs"/>
                <a:hlinkClick r:id="rId9"/>
              </a:rPr>
              <a:t>www.cybersafety.cy</a:t>
            </a:r>
            <a:r>
              <a:rPr kumimoji="0" lang="el-GR" sz="3200" b="1"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CY"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TextBox 33"/>
          <p:cNvSpPr txBox="1"/>
          <p:nvPr/>
        </p:nvSpPr>
        <p:spPr>
          <a:xfrm>
            <a:off x="3138388" y="4105385"/>
            <a:ext cx="76171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1" i="0" u="none" strike="noStrike" kern="1200" cap="none" spc="0" normalizeH="0" baseline="0" noProof="0" dirty="0">
                <a:ln>
                  <a:noFill/>
                </a:ln>
                <a:solidFill>
                  <a:prstClr val="white"/>
                </a:solidFill>
                <a:effectLst/>
                <a:uLnTx/>
                <a:uFillTx/>
                <a:latin typeface="Calibri" panose="020F0502020204030204"/>
                <a:ea typeface="+mn-ea"/>
                <a:cs typeface="+mn-cs"/>
              </a:rPr>
              <a:t>Να αναφέρεις το περιεχόμενο στην ιστοσελίδα που το συνάντησες</a:t>
            </a:r>
            <a:endParaRPr kumimoji="0" lang="en-GB"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TextBox 34"/>
          <p:cNvSpPr txBox="1"/>
          <p:nvPr/>
        </p:nvSpPr>
        <p:spPr>
          <a:xfrm>
            <a:off x="3138388" y="5178686"/>
            <a:ext cx="823027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2800" b="1" noProof="0" dirty="0">
                <a:solidFill>
                  <a:prstClr val="white"/>
                </a:solidFill>
                <a:latin typeface="Calibri" panose="020F0502020204030204"/>
              </a:rPr>
              <a:t>Ν</a:t>
            </a:r>
            <a:r>
              <a:rPr kumimoji="0" lang="el-GR" sz="2800" b="1" i="0" u="none" strike="noStrike" kern="1200" cap="none" spc="0" normalizeH="0" baseline="0" noProof="0" dirty="0">
                <a:ln>
                  <a:noFill/>
                </a:ln>
                <a:solidFill>
                  <a:prstClr val="white"/>
                </a:solidFill>
                <a:effectLst/>
                <a:uLnTx/>
                <a:uFillTx/>
                <a:latin typeface="Calibri" panose="020F0502020204030204"/>
              </a:rPr>
              <a:t>α το καταγγείλεις στην Αστυνομία</a:t>
            </a:r>
            <a:r>
              <a:rPr kumimoji="0" lang="en-US" sz="2800" b="1" i="0" u="none" strike="noStrike" kern="1200" cap="none" spc="0" normalizeH="0" baseline="0" noProof="0" dirty="0">
                <a:ln>
                  <a:noFill/>
                </a:ln>
                <a:solidFill>
                  <a:prstClr val="white"/>
                </a:solidFill>
                <a:effectLst/>
                <a:uLnTx/>
                <a:uFillTx/>
                <a:latin typeface="Calibri" panose="020F0502020204030204"/>
              </a:rPr>
              <a:t> </a:t>
            </a:r>
            <a:r>
              <a:rPr kumimoji="0" lang="en-US" sz="2800" b="1" i="0" u="none" strike="noStrike" kern="1200" cap="none" spc="0" normalizeH="0" baseline="0" noProof="0" dirty="0">
                <a:ln>
                  <a:noFill/>
                </a:ln>
                <a:solidFill>
                  <a:srgbClr val="1B2AC0"/>
                </a:solidFill>
                <a:effectLst/>
                <a:uLnTx/>
                <a:uFillTx/>
                <a:latin typeface="Calibri" panose="020F0502020204030204"/>
              </a:rPr>
              <a:t>22808200</a:t>
            </a:r>
            <a:r>
              <a:rPr kumimoji="0" lang="el-GR" sz="2800" b="1" i="0" u="none" strike="noStrike" kern="1200" cap="none" spc="0" normalizeH="0" baseline="0" noProof="0" dirty="0">
                <a:ln>
                  <a:noFill/>
                </a:ln>
                <a:solidFill>
                  <a:srgbClr val="1B2AC0"/>
                </a:solidFill>
                <a:effectLst/>
                <a:uLnTx/>
                <a:uFillTx/>
                <a:latin typeface="Calibri" panose="020F0502020204030204"/>
              </a:rPr>
              <a:t>	</a:t>
            </a:r>
            <a:endParaRPr kumimoji="0" lang="en-GB" sz="2800" b="1" i="0" u="none" strike="noStrike" kern="1200" cap="none" spc="0" normalizeH="0" baseline="0" noProof="0" dirty="0">
              <a:ln>
                <a:noFill/>
              </a:ln>
              <a:solidFill>
                <a:srgbClr val="1B2AC0"/>
              </a:solidFill>
              <a:effectLst/>
              <a:uLnTx/>
              <a:uFillTx/>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alibri" panose="020F0502020204030204"/>
              </a:rPr>
              <a:t>(</a:t>
            </a:r>
            <a:r>
              <a:rPr kumimoji="0" lang="el-GR" sz="2800" b="1" i="0" u="none" strike="noStrike" kern="1200" cap="none" spc="0" normalizeH="0" baseline="0" noProof="0" dirty="0">
                <a:ln>
                  <a:noFill/>
                </a:ln>
                <a:solidFill>
                  <a:prstClr val="white"/>
                </a:solidFill>
                <a:effectLst/>
                <a:uLnTx/>
                <a:uFillTx/>
                <a:latin typeface="Calibri" panose="020F0502020204030204"/>
              </a:rPr>
              <a:t>Γραφείο</a:t>
            </a:r>
            <a:r>
              <a:rPr kumimoji="0" lang="en-GB" sz="2800" b="1" i="0" u="none" strike="noStrike" kern="1200" cap="none" spc="0" normalizeH="0" baseline="0" noProof="0" dirty="0">
                <a:ln>
                  <a:noFill/>
                </a:ln>
                <a:solidFill>
                  <a:prstClr val="white"/>
                </a:solidFill>
                <a:effectLst/>
                <a:uLnTx/>
                <a:uFillTx/>
                <a:latin typeface="Calibri" panose="020F0502020204030204"/>
              </a:rPr>
              <a:t> </a:t>
            </a:r>
            <a:r>
              <a:rPr kumimoji="0" lang="el-GR" sz="2800" b="1" i="0" u="none" strike="noStrike" kern="1200" cap="none" spc="0" normalizeH="0" baseline="0" noProof="0" dirty="0">
                <a:ln>
                  <a:noFill/>
                </a:ln>
                <a:solidFill>
                  <a:prstClr val="white"/>
                </a:solidFill>
                <a:effectLst/>
                <a:uLnTx/>
                <a:uFillTx/>
                <a:latin typeface="Calibri" panose="020F0502020204030204"/>
              </a:rPr>
              <a:t>Καταπολέμησης Ηλεκτρονικού Εγκλήματος</a:t>
            </a:r>
            <a:r>
              <a:rPr kumimoji="0" lang="en-GB" sz="2800" b="1" i="0" u="none" strike="noStrike" kern="1200" cap="none" spc="0" normalizeH="0" baseline="0" noProof="0" dirty="0">
                <a:ln>
                  <a:noFill/>
                </a:ln>
                <a:solidFill>
                  <a:prstClr val="white"/>
                </a:solidFill>
                <a:effectLst/>
                <a:uLnTx/>
                <a:uFillTx/>
                <a:latin typeface="Calibri" panose="020F0502020204030204"/>
              </a:rPr>
              <a:t>)</a:t>
            </a:r>
          </a:p>
        </p:txBody>
      </p:sp>
      <p:cxnSp>
        <p:nvCxnSpPr>
          <p:cNvPr id="36" name="Straight Connector 35"/>
          <p:cNvCxnSpPr/>
          <p:nvPr/>
        </p:nvCxnSpPr>
        <p:spPr>
          <a:xfrm flipV="1">
            <a:off x="0" y="6205643"/>
            <a:ext cx="12192000" cy="55817"/>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A12C1BB-DFDA-B00D-91D5-734A276537A2}"/>
              </a:ext>
            </a:extLst>
          </p:cNvPr>
          <p:cNvGrpSpPr/>
          <p:nvPr/>
        </p:nvGrpSpPr>
        <p:grpSpPr>
          <a:xfrm>
            <a:off x="131965" y="6219825"/>
            <a:ext cx="11989695" cy="638175"/>
            <a:chOff x="202305" y="6219825"/>
            <a:chExt cx="11989695" cy="638175"/>
          </a:xfrm>
        </p:grpSpPr>
        <p:sp>
          <p:nvSpPr>
            <p:cNvPr id="4" name="Rectangle 3">
              <a:extLst>
                <a:ext uri="{FF2B5EF4-FFF2-40B4-BE49-F238E27FC236}">
                  <a16:creationId xmlns:a16="http://schemas.microsoft.com/office/drawing/2014/main" id="{F37514F9-7FFE-0A43-3707-49BB3717DA9A}"/>
                </a:ext>
              </a:extLst>
            </p:cNvPr>
            <p:cNvSpPr/>
            <p:nvPr/>
          </p:nvSpPr>
          <p:spPr>
            <a:xfrm>
              <a:off x="9115425" y="6219825"/>
              <a:ext cx="3076575" cy="638175"/>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r">
                <a:spcAft>
                  <a:spcPts val="0"/>
                </a:spcAft>
                <a:tabLst>
                  <a:tab pos="2743200" algn="ctr"/>
                  <a:tab pos="5486400" algn="r"/>
                </a:tabLst>
              </a:pPr>
              <a:r>
                <a:rPr lang="el-GR" sz="1000" b="1" dirty="0">
                  <a:solidFill>
                    <a:srgbClr val="000000"/>
                  </a:solidFill>
                  <a:effectLst/>
                  <a:latin typeface="Arial" panose="020B0604020202020204" pitchFamily="34" charset="0"/>
                  <a:ea typeface="Arial" panose="020B0604020202020204" pitchFamily="34" charset="0"/>
                </a:rPr>
                <a:t> </a:t>
              </a:r>
              <a:endParaRPr lang="en-US" sz="1100" dirty="0">
                <a:effectLst/>
                <a:latin typeface="Arial" panose="020B0604020202020204" pitchFamily="34" charset="0"/>
                <a:ea typeface="Arial" panose="020B0604020202020204" pitchFamily="34" charset="0"/>
              </a:endParaRPr>
            </a:p>
            <a:p>
              <a:pPr algn="r">
                <a:spcAft>
                  <a:spcPts val="0"/>
                </a:spcAft>
                <a:tabLst>
                  <a:tab pos="2743200" algn="ctr"/>
                  <a:tab pos="5486400" algn="r"/>
                </a:tabLst>
              </a:pPr>
              <a:r>
                <a:rPr lang="el-GR" sz="1400" b="1" dirty="0">
                  <a:solidFill>
                    <a:srgbClr val="000000"/>
                  </a:solidFill>
                  <a:effectLst/>
                  <a:latin typeface="Calibri" panose="020F0502020204030204" pitchFamily="34" charset="0"/>
                  <a:ea typeface="Arial" panose="020B0604020202020204" pitchFamily="34" charset="0"/>
                </a:rPr>
                <a:t>Τομέας Εκπαιδευτικής Τεχνολογίας</a:t>
              </a:r>
              <a:endParaRPr lang="en-US" sz="1400" dirty="0">
                <a:effectLst/>
                <a:latin typeface="Arial" panose="020B0604020202020204" pitchFamily="34" charset="0"/>
                <a:ea typeface="Arial" panose="020B0604020202020204" pitchFamily="34" charset="0"/>
              </a:endParaRPr>
            </a:p>
            <a:p>
              <a:pPr algn="r">
                <a:spcAft>
                  <a:spcPts val="0"/>
                </a:spcAft>
                <a:tabLst>
                  <a:tab pos="2743200" algn="ctr"/>
                  <a:tab pos="5486400" algn="r"/>
                </a:tabLst>
              </a:pPr>
              <a:r>
                <a:rPr lang="el-GR" sz="1400" b="1" dirty="0">
                  <a:solidFill>
                    <a:srgbClr val="000000"/>
                  </a:solidFill>
                  <a:effectLst/>
                  <a:latin typeface="Calibri" panose="020F0502020204030204" pitchFamily="34" charset="0"/>
                  <a:ea typeface="Arial" panose="020B0604020202020204" pitchFamily="34" charset="0"/>
                </a:rPr>
                <a:t>Παιδαγωγικό Ινστιτούτο Κύπρου</a:t>
              </a:r>
              <a:r>
                <a:rPr lang="el-GR"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effectLst/>
                <a:latin typeface="Arial" panose="020B0604020202020204" pitchFamily="34" charset="0"/>
                <a:ea typeface="Arial" panose="020B0604020202020204" pitchFamily="34" charset="0"/>
              </a:endParaRPr>
            </a:p>
            <a:p>
              <a:pPr algn="r">
                <a:lnSpc>
                  <a:spcPct val="115000"/>
                </a:lnSpc>
                <a:spcAft>
                  <a:spcPts val="0"/>
                </a:spcAft>
              </a:pPr>
              <a:r>
                <a:rPr lang="el-GR" sz="1100" b="1" dirty="0">
                  <a:solidFill>
                    <a:srgbClr val="000000"/>
                  </a:solidFill>
                  <a:effectLst/>
                  <a:latin typeface="Arial" panose="020B0604020202020204" pitchFamily="34" charset="0"/>
                  <a:ea typeface="Arial" panose="020B0604020202020204" pitchFamily="34" charset="0"/>
                </a:rPr>
                <a:t> </a:t>
              </a:r>
              <a:endParaRPr lang="en-US" sz="1100" dirty="0">
                <a:effectLst/>
                <a:latin typeface="Arial" panose="020B0604020202020204" pitchFamily="34" charset="0"/>
                <a:ea typeface="Arial" panose="020B0604020202020204" pitchFamily="34" charset="0"/>
              </a:endParaRPr>
            </a:p>
          </p:txBody>
        </p:sp>
        <p:grpSp>
          <p:nvGrpSpPr>
            <p:cNvPr id="5" name="Group 4">
              <a:extLst>
                <a:ext uri="{FF2B5EF4-FFF2-40B4-BE49-F238E27FC236}">
                  <a16:creationId xmlns:a16="http://schemas.microsoft.com/office/drawing/2014/main" id="{01253204-557A-0D48-FC68-0D6F671072ED}"/>
                </a:ext>
              </a:extLst>
            </p:cNvPr>
            <p:cNvGrpSpPr/>
            <p:nvPr/>
          </p:nvGrpSpPr>
          <p:grpSpPr>
            <a:xfrm>
              <a:off x="202305" y="6332269"/>
              <a:ext cx="1093402" cy="498190"/>
              <a:chOff x="202305" y="6332269"/>
              <a:chExt cx="1093402" cy="498190"/>
            </a:xfrm>
          </p:grpSpPr>
          <p:pic>
            <p:nvPicPr>
              <p:cNvPr id="6" name="Picture 5">
                <a:extLst>
                  <a:ext uri="{FF2B5EF4-FFF2-40B4-BE49-F238E27FC236}">
                    <a16:creationId xmlns:a16="http://schemas.microsoft.com/office/drawing/2014/main" id="{3C644EF7-150A-5164-BCAB-B9FCC4A54B0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5707" y="6332269"/>
                <a:ext cx="640000" cy="498190"/>
              </a:xfrm>
              <a:prstGeom prst="rect">
                <a:avLst/>
              </a:prstGeom>
            </p:spPr>
          </p:pic>
          <p:pic>
            <p:nvPicPr>
              <p:cNvPr id="7" name="Picture 6" descr="A logo of an owl&#10;&#10;Description automatically generated">
                <a:extLst>
                  <a:ext uri="{FF2B5EF4-FFF2-40B4-BE49-F238E27FC236}">
                    <a16:creationId xmlns:a16="http://schemas.microsoft.com/office/drawing/2014/main" id="{C96AAA3D-6069-443C-BF11-E9B3719CB32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2305" y="6355033"/>
                <a:ext cx="456898" cy="452663"/>
              </a:xfrm>
              <a:prstGeom prst="rect">
                <a:avLst/>
              </a:prstGeom>
            </p:spPr>
          </p:pic>
        </p:grpSp>
      </p:grpSp>
    </p:spTree>
    <p:extLst>
      <p:ext uri="{BB962C8B-B14F-4D97-AF65-F5344CB8AC3E}">
        <p14:creationId xmlns:p14="http://schemas.microsoft.com/office/powerpoint/2010/main" val="80515282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90741" y="454564"/>
            <a:ext cx="5256136" cy="2423041"/>
          </a:xfrm>
          <a:prstGeom prst="rect">
            <a:avLst/>
          </a:prstGeom>
          <a:ln>
            <a:noFill/>
          </a:ln>
          <a:effectLst>
            <a:softEdge rad="112500"/>
          </a:effectLst>
        </p:spPr>
      </p:pic>
      <p:pic>
        <p:nvPicPr>
          <p:cNvPr id="18" name="Picture 6" descr="ÎÏÎ¿ÏÎ­Î»ÎµÏÎ¼Î± ÎµÎ¹ÎºÏÎ½Î±Ï Î³Î¹Î± yahoo search"/>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90741" y="4795851"/>
            <a:ext cx="2763786" cy="13165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9" name="Picture 12" descr="ÎÏÎ¿ÏÎ­Î»ÎµÏÎ¼Î± ÎµÎ¹ÎºÏÎ½Î±Ï Î³Î¹Î± bing search logo"/>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3239295" y="3356143"/>
            <a:ext cx="2257970" cy="96117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ÎÏÎ¿ÏÎ­Î»ÎµÏÎ¼Î± ÎµÎ¹ÎºÏÎ½Î±Ï Î³Î¹Î± ÎÎ¹ÎºÎ¹ÏÎ±Î¯Î´ÎµÎ¹Î±"/>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667518" y="2823759"/>
            <a:ext cx="1801784" cy="18101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14537" y="4623585"/>
            <a:ext cx="1385723" cy="1488769"/>
          </a:xfrm>
          <a:prstGeom prst="rect">
            <a:avLst/>
          </a:prstGeom>
        </p:spPr>
      </p:pic>
      <p:sp>
        <p:nvSpPr>
          <p:cNvPr id="3" name="Rectangle 2"/>
          <p:cNvSpPr/>
          <p:nvPr/>
        </p:nvSpPr>
        <p:spPr>
          <a:xfrm>
            <a:off x="6406887" y="1666084"/>
            <a:ext cx="5303979" cy="4031873"/>
          </a:xfrm>
          <a:prstGeom prst="rect">
            <a:avLst/>
          </a:prstGeom>
        </p:spPr>
        <p:txBody>
          <a:bodyPr wrap="square">
            <a:spAutoFit/>
          </a:bodyPr>
          <a:lstStyle/>
          <a:p>
            <a:r>
              <a:rPr lang="el-GR" sz="3200" dirty="0"/>
              <a:t>Στο πλαίσιο μιας εργασίας</a:t>
            </a:r>
            <a:r>
              <a:rPr lang="en-GB" sz="3200" dirty="0"/>
              <a:t> </a:t>
            </a:r>
            <a:r>
              <a:rPr lang="el-GR" sz="3200" dirty="0"/>
              <a:t>τύπου </a:t>
            </a:r>
            <a:r>
              <a:rPr lang="en-GB" sz="3200" i="1" dirty="0"/>
              <a:t>project</a:t>
            </a:r>
            <a:r>
              <a:rPr lang="el-GR" sz="3200" dirty="0"/>
              <a:t>, οι μαθητές/ μαθήτριες μιας τάξης χωρίζονται  σε ομάδες και αναζητούν πληροφορίες για ένα θέμα, όπως το είχαν συμφωνήσει με τον/την εκπαιδευτικό τους.</a:t>
            </a:r>
          </a:p>
        </p:txBody>
      </p:sp>
      <p:cxnSp>
        <p:nvCxnSpPr>
          <p:cNvPr id="13" name="Straight Connector 12"/>
          <p:cNvCxnSpPr/>
          <p:nvPr/>
        </p:nvCxnSpPr>
        <p:spPr>
          <a:xfrm flipV="1">
            <a:off x="0" y="6127750"/>
            <a:ext cx="12192000" cy="55817"/>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4AFDB1BB-ADED-BE54-F1F3-F1F7DE3FD290}"/>
              </a:ext>
            </a:extLst>
          </p:cNvPr>
          <p:cNvGrpSpPr/>
          <p:nvPr/>
        </p:nvGrpSpPr>
        <p:grpSpPr>
          <a:xfrm>
            <a:off x="131965" y="6170838"/>
            <a:ext cx="11989695" cy="638175"/>
            <a:chOff x="202305" y="6219825"/>
            <a:chExt cx="11989695" cy="638175"/>
          </a:xfrm>
        </p:grpSpPr>
        <p:sp>
          <p:nvSpPr>
            <p:cNvPr id="4" name="Rectangle 3">
              <a:extLst>
                <a:ext uri="{FF2B5EF4-FFF2-40B4-BE49-F238E27FC236}">
                  <a16:creationId xmlns:a16="http://schemas.microsoft.com/office/drawing/2014/main" id="{E588F364-8DEB-B4E4-E025-B2C3BECE8DBA}"/>
                </a:ext>
              </a:extLst>
            </p:cNvPr>
            <p:cNvSpPr/>
            <p:nvPr/>
          </p:nvSpPr>
          <p:spPr>
            <a:xfrm>
              <a:off x="9115425" y="6219825"/>
              <a:ext cx="3076575" cy="638175"/>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r">
                <a:spcAft>
                  <a:spcPts val="0"/>
                </a:spcAft>
                <a:tabLst>
                  <a:tab pos="2743200" algn="ctr"/>
                  <a:tab pos="5486400" algn="r"/>
                </a:tabLst>
              </a:pPr>
              <a:r>
                <a:rPr lang="el-GR" sz="1000" b="1" dirty="0">
                  <a:solidFill>
                    <a:srgbClr val="000000"/>
                  </a:solidFill>
                  <a:effectLst/>
                  <a:latin typeface="Arial" panose="020B0604020202020204" pitchFamily="34" charset="0"/>
                  <a:ea typeface="Arial" panose="020B0604020202020204" pitchFamily="34" charset="0"/>
                </a:rPr>
                <a:t> </a:t>
              </a:r>
              <a:endParaRPr lang="en-US" sz="1100" dirty="0">
                <a:effectLst/>
                <a:latin typeface="Arial" panose="020B0604020202020204" pitchFamily="34" charset="0"/>
                <a:ea typeface="Arial" panose="020B0604020202020204" pitchFamily="34" charset="0"/>
              </a:endParaRPr>
            </a:p>
            <a:p>
              <a:pPr algn="r">
                <a:spcAft>
                  <a:spcPts val="0"/>
                </a:spcAft>
                <a:tabLst>
                  <a:tab pos="2743200" algn="ctr"/>
                  <a:tab pos="5486400" algn="r"/>
                </a:tabLst>
              </a:pPr>
              <a:r>
                <a:rPr lang="el-GR" sz="1400" b="1" dirty="0">
                  <a:solidFill>
                    <a:srgbClr val="000000"/>
                  </a:solidFill>
                  <a:effectLst/>
                  <a:latin typeface="Calibri" panose="020F0502020204030204" pitchFamily="34" charset="0"/>
                  <a:ea typeface="Arial" panose="020B0604020202020204" pitchFamily="34" charset="0"/>
                </a:rPr>
                <a:t>Τομέας Εκπαιδευτικής Τεχνολογίας</a:t>
              </a:r>
              <a:endParaRPr lang="en-US" sz="1400" dirty="0">
                <a:effectLst/>
                <a:latin typeface="Arial" panose="020B0604020202020204" pitchFamily="34" charset="0"/>
                <a:ea typeface="Arial" panose="020B0604020202020204" pitchFamily="34" charset="0"/>
              </a:endParaRPr>
            </a:p>
            <a:p>
              <a:pPr algn="r">
                <a:spcAft>
                  <a:spcPts val="0"/>
                </a:spcAft>
                <a:tabLst>
                  <a:tab pos="2743200" algn="ctr"/>
                  <a:tab pos="5486400" algn="r"/>
                </a:tabLst>
              </a:pPr>
              <a:r>
                <a:rPr lang="el-GR" sz="1400" b="1" dirty="0">
                  <a:solidFill>
                    <a:srgbClr val="000000"/>
                  </a:solidFill>
                  <a:effectLst/>
                  <a:latin typeface="Calibri" panose="020F0502020204030204" pitchFamily="34" charset="0"/>
                  <a:ea typeface="Arial" panose="020B0604020202020204" pitchFamily="34" charset="0"/>
                </a:rPr>
                <a:t>Παιδαγωγικό Ινστιτούτο Κύπρου</a:t>
              </a:r>
              <a:r>
                <a:rPr lang="el-GR"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effectLst/>
                <a:latin typeface="Arial" panose="020B0604020202020204" pitchFamily="34" charset="0"/>
                <a:ea typeface="Arial" panose="020B0604020202020204" pitchFamily="34" charset="0"/>
              </a:endParaRPr>
            </a:p>
            <a:p>
              <a:pPr algn="r">
                <a:lnSpc>
                  <a:spcPct val="115000"/>
                </a:lnSpc>
                <a:spcAft>
                  <a:spcPts val="0"/>
                </a:spcAft>
              </a:pPr>
              <a:r>
                <a:rPr lang="el-GR" sz="1100" b="1" dirty="0">
                  <a:solidFill>
                    <a:srgbClr val="000000"/>
                  </a:solidFill>
                  <a:effectLst/>
                  <a:latin typeface="Arial" panose="020B0604020202020204" pitchFamily="34" charset="0"/>
                  <a:ea typeface="Arial" panose="020B0604020202020204" pitchFamily="34" charset="0"/>
                </a:rPr>
                <a:t> </a:t>
              </a:r>
              <a:endParaRPr lang="en-US" sz="1100" dirty="0">
                <a:effectLst/>
                <a:latin typeface="Arial" panose="020B0604020202020204" pitchFamily="34" charset="0"/>
                <a:ea typeface="Arial" panose="020B0604020202020204" pitchFamily="34" charset="0"/>
              </a:endParaRPr>
            </a:p>
          </p:txBody>
        </p:sp>
        <p:grpSp>
          <p:nvGrpSpPr>
            <p:cNvPr id="5" name="Group 4">
              <a:extLst>
                <a:ext uri="{FF2B5EF4-FFF2-40B4-BE49-F238E27FC236}">
                  <a16:creationId xmlns:a16="http://schemas.microsoft.com/office/drawing/2014/main" id="{31A7EE17-6B49-96E8-6B3A-768B45DE1F58}"/>
                </a:ext>
              </a:extLst>
            </p:cNvPr>
            <p:cNvGrpSpPr/>
            <p:nvPr/>
          </p:nvGrpSpPr>
          <p:grpSpPr>
            <a:xfrm>
              <a:off x="202305" y="6332269"/>
              <a:ext cx="1093402" cy="498190"/>
              <a:chOff x="202305" y="6332269"/>
              <a:chExt cx="1093402" cy="498190"/>
            </a:xfrm>
          </p:grpSpPr>
          <p:pic>
            <p:nvPicPr>
              <p:cNvPr id="6" name="Picture 5">
                <a:extLst>
                  <a:ext uri="{FF2B5EF4-FFF2-40B4-BE49-F238E27FC236}">
                    <a16:creationId xmlns:a16="http://schemas.microsoft.com/office/drawing/2014/main" id="{6783F8FC-11FE-D82E-4EE1-15AC71D4690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5707" y="6332269"/>
                <a:ext cx="640000" cy="498190"/>
              </a:xfrm>
              <a:prstGeom prst="rect">
                <a:avLst/>
              </a:prstGeom>
            </p:spPr>
          </p:pic>
          <p:pic>
            <p:nvPicPr>
              <p:cNvPr id="7" name="Picture 6" descr="A logo of an owl&#10;&#10;Description automatically generated">
                <a:extLst>
                  <a:ext uri="{FF2B5EF4-FFF2-40B4-BE49-F238E27FC236}">
                    <a16:creationId xmlns:a16="http://schemas.microsoft.com/office/drawing/2014/main" id="{B8EA20BF-0AA6-4DCF-91A6-1CD1C9CB91C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2305" y="6355033"/>
                <a:ext cx="456898" cy="452663"/>
              </a:xfrm>
              <a:prstGeom prst="rect">
                <a:avLst/>
              </a:prstGeom>
            </p:spPr>
          </p:pic>
        </p:grpSp>
      </p:grpSp>
    </p:spTree>
    <p:extLst>
      <p:ext uri="{BB962C8B-B14F-4D97-AF65-F5344CB8AC3E}">
        <p14:creationId xmlns:p14="http://schemas.microsoft.com/office/powerpoint/2010/main" val="245548932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5">
            <a:extLst>
              <a:ext uri="{FF2B5EF4-FFF2-40B4-BE49-F238E27FC236}">
                <a16:creationId xmlns:a16="http://schemas.microsoft.com/office/drawing/2014/main" id="{146A87F9-822D-4343-96F6-EDF667826C9B}"/>
              </a:ext>
            </a:extLst>
          </p:cNvPr>
          <p:cNvSpPr>
            <a:spLocks noGrp="1"/>
          </p:cNvSpPr>
          <p:nvPr>
            <p:ph type="title"/>
          </p:nvPr>
        </p:nvSpPr>
        <p:spPr>
          <a:xfrm>
            <a:off x="710545" y="719268"/>
            <a:ext cx="4994098" cy="939384"/>
          </a:xfrm>
        </p:spPr>
        <p:txBody>
          <a:bodyPr>
            <a:noAutofit/>
          </a:bodyPr>
          <a:lstStyle/>
          <a:p>
            <a:r>
              <a:rPr lang="el-GR" sz="4800" b="1" dirty="0">
                <a:effectLst>
                  <a:outerShdw blurRad="38100" dist="38100" dir="2700000" algn="tl">
                    <a:srgbClr val="000000">
                      <a:alpha val="43137"/>
                    </a:srgbClr>
                  </a:outerShdw>
                </a:effectLst>
              </a:rPr>
              <a:t>Φρούτα εξωτικά…</a:t>
            </a:r>
            <a:endParaRPr lang="en-US" sz="4800" b="1" dirty="0">
              <a:effectLst>
                <a:outerShdw blurRad="38100" dist="38100" dir="2700000" algn="tl">
                  <a:srgbClr val="000000">
                    <a:alpha val="43137"/>
                  </a:srgbClr>
                </a:outerShdw>
              </a:effectLst>
            </a:endParaRPr>
          </a:p>
        </p:txBody>
      </p:sp>
      <p:pic>
        <p:nvPicPr>
          <p:cNvPr id="1026" name="Picture 2" descr="Image result for exotic frui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025" y="1843790"/>
            <a:ext cx="5178707" cy="388435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712338" y="1843790"/>
            <a:ext cx="4951751" cy="3046988"/>
          </a:xfrm>
          <a:prstGeom prst="rect">
            <a:avLst/>
          </a:prstGeom>
        </p:spPr>
        <p:txBody>
          <a:bodyPr wrap="square">
            <a:spAutoFit/>
          </a:bodyPr>
          <a:lstStyle/>
          <a:p>
            <a:r>
              <a:rPr lang="el-GR" sz="3200" dirty="0"/>
              <a:t>Μια ομάδα μαθητών, ανάμεσα σε αυτούς και ο Κώστας, ανέλαβε να βρει πληροφορίες για φρούτα που προέρχονται από άλλες ηπείρους / εξωτικά μέρη. </a:t>
            </a:r>
          </a:p>
        </p:txBody>
      </p:sp>
      <p:cxnSp>
        <p:nvCxnSpPr>
          <p:cNvPr id="11" name="Straight Connector 10"/>
          <p:cNvCxnSpPr/>
          <p:nvPr/>
        </p:nvCxnSpPr>
        <p:spPr>
          <a:xfrm flipV="1">
            <a:off x="0" y="6205643"/>
            <a:ext cx="12192000" cy="55817"/>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205C7321-E8A1-E13B-9BCE-5DC200CF4EFE}"/>
              </a:ext>
            </a:extLst>
          </p:cNvPr>
          <p:cNvGrpSpPr/>
          <p:nvPr/>
        </p:nvGrpSpPr>
        <p:grpSpPr>
          <a:xfrm>
            <a:off x="131965" y="6219825"/>
            <a:ext cx="11989695" cy="638175"/>
            <a:chOff x="202305" y="6219825"/>
            <a:chExt cx="11989695" cy="638175"/>
          </a:xfrm>
        </p:grpSpPr>
        <p:sp>
          <p:nvSpPr>
            <p:cNvPr id="4" name="Rectangle 3">
              <a:extLst>
                <a:ext uri="{FF2B5EF4-FFF2-40B4-BE49-F238E27FC236}">
                  <a16:creationId xmlns:a16="http://schemas.microsoft.com/office/drawing/2014/main" id="{2F00A78A-FE81-BBC0-2CBB-787CFFE7263A}"/>
                </a:ext>
              </a:extLst>
            </p:cNvPr>
            <p:cNvSpPr/>
            <p:nvPr/>
          </p:nvSpPr>
          <p:spPr>
            <a:xfrm>
              <a:off x="9115425" y="6219825"/>
              <a:ext cx="3076575" cy="638175"/>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r">
                <a:spcAft>
                  <a:spcPts val="0"/>
                </a:spcAft>
                <a:tabLst>
                  <a:tab pos="2743200" algn="ctr"/>
                  <a:tab pos="5486400" algn="r"/>
                </a:tabLst>
              </a:pPr>
              <a:r>
                <a:rPr lang="el-GR" sz="1000" b="1" dirty="0">
                  <a:solidFill>
                    <a:srgbClr val="000000"/>
                  </a:solidFill>
                  <a:effectLst/>
                  <a:latin typeface="Arial" panose="020B0604020202020204" pitchFamily="34" charset="0"/>
                  <a:ea typeface="Arial" panose="020B0604020202020204" pitchFamily="34" charset="0"/>
                </a:rPr>
                <a:t> </a:t>
              </a:r>
              <a:endParaRPr lang="en-US" sz="1100" dirty="0">
                <a:effectLst/>
                <a:latin typeface="Arial" panose="020B0604020202020204" pitchFamily="34" charset="0"/>
                <a:ea typeface="Arial" panose="020B0604020202020204" pitchFamily="34" charset="0"/>
              </a:endParaRPr>
            </a:p>
            <a:p>
              <a:pPr algn="r">
                <a:spcAft>
                  <a:spcPts val="0"/>
                </a:spcAft>
                <a:tabLst>
                  <a:tab pos="2743200" algn="ctr"/>
                  <a:tab pos="5486400" algn="r"/>
                </a:tabLst>
              </a:pPr>
              <a:r>
                <a:rPr lang="el-GR" sz="1400" b="1" dirty="0">
                  <a:solidFill>
                    <a:srgbClr val="000000"/>
                  </a:solidFill>
                  <a:effectLst/>
                  <a:latin typeface="Calibri" panose="020F0502020204030204" pitchFamily="34" charset="0"/>
                  <a:ea typeface="Arial" panose="020B0604020202020204" pitchFamily="34" charset="0"/>
                </a:rPr>
                <a:t>Τομέας Εκπαιδευτικής Τεχνολογίας</a:t>
              </a:r>
              <a:endParaRPr lang="en-US" sz="1400" dirty="0">
                <a:effectLst/>
                <a:latin typeface="Arial" panose="020B0604020202020204" pitchFamily="34" charset="0"/>
                <a:ea typeface="Arial" panose="020B0604020202020204" pitchFamily="34" charset="0"/>
              </a:endParaRPr>
            </a:p>
            <a:p>
              <a:pPr algn="r">
                <a:spcAft>
                  <a:spcPts val="0"/>
                </a:spcAft>
                <a:tabLst>
                  <a:tab pos="2743200" algn="ctr"/>
                  <a:tab pos="5486400" algn="r"/>
                </a:tabLst>
              </a:pPr>
              <a:r>
                <a:rPr lang="el-GR" sz="1400" b="1" dirty="0">
                  <a:solidFill>
                    <a:srgbClr val="000000"/>
                  </a:solidFill>
                  <a:effectLst/>
                  <a:latin typeface="Calibri" panose="020F0502020204030204" pitchFamily="34" charset="0"/>
                  <a:ea typeface="Arial" panose="020B0604020202020204" pitchFamily="34" charset="0"/>
                </a:rPr>
                <a:t>Παιδαγωγικό Ινστιτούτο Κύπρου</a:t>
              </a:r>
              <a:r>
                <a:rPr lang="el-GR"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effectLst/>
                <a:latin typeface="Arial" panose="020B0604020202020204" pitchFamily="34" charset="0"/>
                <a:ea typeface="Arial" panose="020B0604020202020204" pitchFamily="34" charset="0"/>
              </a:endParaRPr>
            </a:p>
            <a:p>
              <a:pPr algn="r">
                <a:lnSpc>
                  <a:spcPct val="115000"/>
                </a:lnSpc>
                <a:spcAft>
                  <a:spcPts val="0"/>
                </a:spcAft>
              </a:pPr>
              <a:r>
                <a:rPr lang="el-GR" sz="1100" b="1" dirty="0">
                  <a:solidFill>
                    <a:srgbClr val="000000"/>
                  </a:solidFill>
                  <a:effectLst/>
                  <a:latin typeface="Arial" panose="020B0604020202020204" pitchFamily="34" charset="0"/>
                  <a:ea typeface="Arial" panose="020B0604020202020204" pitchFamily="34" charset="0"/>
                </a:rPr>
                <a:t> </a:t>
              </a:r>
              <a:endParaRPr lang="en-US" sz="1100" dirty="0">
                <a:effectLst/>
                <a:latin typeface="Arial" panose="020B0604020202020204" pitchFamily="34" charset="0"/>
                <a:ea typeface="Arial" panose="020B0604020202020204" pitchFamily="34" charset="0"/>
              </a:endParaRPr>
            </a:p>
          </p:txBody>
        </p:sp>
        <p:grpSp>
          <p:nvGrpSpPr>
            <p:cNvPr id="5" name="Group 4">
              <a:extLst>
                <a:ext uri="{FF2B5EF4-FFF2-40B4-BE49-F238E27FC236}">
                  <a16:creationId xmlns:a16="http://schemas.microsoft.com/office/drawing/2014/main" id="{571F78D5-C31A-F994-EDF5-09CE8E20C2B3}"/>
                </a:ext>
              </a:extLst>
            </p:cNvPr>
            <p:cNvGrpSpPr/>
            <p:nvPr/>
          </p:nvGrpSpPr>
          <p:grpSpPr>
            <a:xfrm>
              <a:off x="202305" y="6332269"/>
              <a:ext cx="1093402" cy="498190"/>
              <a:chOff x="202305" y="6332269"/>
              <a:chExt cx="1093402" cy="498190"/>
            </a:xfrm>
          </p:grpSpPr>
          <p:pic>
            <p:nvPicPr>
              <p:cNvPr id="6" name="Picture 5">
                <a:extLst>
                  <a:ext uri="{FF2B5EF4-FFF2-40B4-BE49-F238E27FC236}">
                    <a16:creationId xmlns:a16="http://schemas.microsoft.com/office/drawing/2014/main" id="{A13E6160-A206-5BDF-D8D0-2A2159B62E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707" y="6332269"/>
                <a:ext cx="640000" cy="498190"/>
              </a:xfrm>
              <a:prstGeom prst="rect">
                <a:avLst/>
              </a:prstGeom>
            </p:spPr>
          </p:pic>
          <p:pic>
            <p:nvPicPr>
              <p:cNvPr id="7" name="Picture 6" descr="A logo of an owl&#10;&#10;Description automatically generated">
                <a:extLst>
                  <a:ext uri="{FF2B5EF4-FFF2-40B4-BE49-F238E27FC236}">
                    <a16:creationId xmlns:a16="http://schemas.microsoft.com/office/drawing/2014/main" id="{13060285-9049-714E-4B22-C17A428DCC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2305" y="6355033"/>
                <a:ext cx="456898" cy="452663"/>
              </a:xfrm>
              <a:prstGeom prst="rect">
                <a:avLst/>
              </a:prstGeom>
            </p:spPr>
          </p:pic>
        </p:grpSp>
      </p:grpSp>
    </p:spTree>
    <p:extLst>
      <p:ext uri="{BB962C8B-B14F-4D97-AF65-F5344CB8AC3E}">
        <p14:creationId xmlns:p14="http://schemas.microsoft.com/office/powerpoint/2010/main" val="63735315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5">
            <a:extLst>
              <a:ext uri="{FF2B5EF4-FFF2-40B4-BE49-F238E27FC236}">
                <a16:creationId xmlns:a16="http://schemas.microsoft.com/office/drawing/2014/main" id="{146A87F9-822D-4343-96F6-EDF667826C9B}"/>
              </a:ext>
            </a:extLst>
          </p:cNvPr>
          <p:cNvSpPr>
            <a:spLocks noGrp="1"/>
          </p:cNvSpPr>
          <p:nvPr>
            <p:ph type="title"/>
          </p:nvPr>
        </p:nvSpPr>
        <p:spPr>
          <a:xfrm>
            <a:off x="338410" y="701247"/>
            <a:ext cx="5344879" cy="939384"/>
          </a:xfrm>
        </p:spPr>
        <p:txBody>
          <a:bodyPr>
            <a:noAutofit/>
          </a:bodyPr>
          <a:lstStyle/>
          <a:p>
            <a:r>
              <a:rPr lang="el-GR" sz="4800" b="1" dirty="0">
                <a:solidFill>
                  <a:srgbClr val="1B2AC0"/>
                </a:solidFill>
                <a:effectLst>
                  <a:outerShdw blurRad="38100" dist="38100" dir="2700000" algn="tl">
                    <a:srgbClr val="000000">
                      <a:alpha val="43137"/>
                    </a:srgbClr>
                  </a:outerShdw>
                </a:effectLst>
              </a:rPr>
              <a:t>Το μπλε καρπούζι!!!</a:t>
            </a:r>
            <a:endParaRPr lang="en-US" sz="4800" b="1" dirty="0">
              <a:solidFill>
                <a:srgbClr val="1B2AC0"/>
              </a:solidFill>
              <a:effectLst>
                <a:outerShdw blurRad="38100" dist="38100" dir="2700000" algn="tl">
                  <a:srgbClr val="000000">
                    <a:alpha val="43137"/>
                  </a:srgbClr>
                </a:outerShdw>
              </a:effectLst>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75634" y="1755884"/>
            <a:ext cx="4506032" cy="3895079"/>
          </a:xfrm>
          <a:prstGeom prst="rect">
            <a:avLst/>
          </a:prstGeom>
          <a:ln>
            <a:noFill/>
          </a:ln>
          <a:effectLst>
            <a:softEdge rad="112500"/>
          </a:effectLst>
        </p:spPr>
      </p:pic>
      <p:sp>
        <p:nvSpPr>
          <p:cNvPr id="2" name="Rectangle 1"/>
          <p:cNvSpPr/>
          <p:nvPr/>
        </p:nvSpPr>
        <p:spPr>
          <a:xfrm>
            <a:off x="6475749" y="1755884"/>
            <a:ext cx="3912433" cy="3046988"/>
          </a:xfrm>
          <a:prstGeom prst="rect">
            <a:avLst/>
          </a:prstGeom>
        </p:spPr>
        <p:txBody>
          <a:bodyPr wrap="square">
            <a:spAutoFit/>
          </a:bodyPr>
          <a:lstStyle/>
          <a:p>
            <a:r>
              <a:rPr lang="el-GR" sz="3200" dirty="0"/>
              <a:t>Ψάχνοντας στο Διαδίκτυο, </a:t>
            </a:r>
            <a:r>
              <a:rPr lang="en-US" sz="3200" dirty="0"/>
              <a:t>o</a:t>
            </a:r>
            <a:r>
              <a:rPr lang="el-GR" sz="3200" dirty="0"/>
              <a:t> Κώστας βρήκε σε κάποιες ιστοσελίδες ένα …</a:t>
            </a:r>
          </a:p>
          <a:p>
            <a:r>
              <a:rPr lang="el-GR" sz="3200" dirty="0">
                <a:solidFill>
                  <a:srgbClr val="1B2AC0"/>
                </a:solidFill>
              </a:rPr>
              <a:t>μπλε καρπούζι </a:t>
            </a:r>
            <a:r>
              <a:rPr lang="el-GR" sz="3200" dirty="0"/>
              <a:t>ή αλλιώς </a:t>
            </a:r>
            <a:r>
              <a:rPr lang="en-GB" sz="3200" dirty="0">
                <a:solidFill>
                  <a:srgbClr val="1B2AC0"/>
                </a:solidFill>
              </a:rPr>
              <a:t>Moon melon</a:t>
            </a:r>
            <a:r>
              <a:rPr lang="el-GR" sz="3200" dirty="0"/>
              <a:t>!</a:t>
            </a:r>
          </a:p>
        </p:txBody>
      </p:sp>
      <p:cxnSp>
        <p:nvCxnSpPr>
          <p:cNvPr id="13" name="Straight Connector 12"/>
          <p:cNvCxnSpPr/>
          <p:nvPr/>
        </p:nvCxnSpPr>
        <p:spPr>
          <a:xfrm flipV="1">
            <a:off x="0" y="6205643"/>
            <a:ext cx="12192000" cy="55817"/>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366B8B95-5D94-1019-1A91-AD6A5270AAAD}"/>
              </a:ext>
            </a:extLst>
          </p:cNvPr>
          <p:cNvGrpSpPr/>
          <p:nvPr/>
        </p:nvGrpSpPr>
        <p:grpSpPr>
          <a:xfrm>
            <a:off x="131965" y="6219825"/>
            <a:ext cx="11989695" cy="638175"/>
            <a:chOff x="202305" y="6219825"/>
            <a:chExt cx="11989695" cy="638175"/>
          </a:xfrm>
        </p:grpSpPr>
        <p:sp>
          <p:nvSpPr>
            <p:cNvPr id="4" name="Rectangle 3">
              <a:extLst>
                <a:ext uri="{FF2B5EF4-FFF2-40B4-BE49-F238E27FC236}">
                  <a16:creationId xmlns:a16="http://schemas.microsoft.com/office/drawing/2014/main" id="{F8BD5390-110A-1582-6C92-F74D6FBF24DE}"/>
                </a:ext>
              </a:extLst>
            </p:cNvPr>
            <p:cNvSpPr/>
            <p:nvPr/>
          </p:nvSpPr>
          <p:spPr>
            <a:xfrm>
              <a:off x="9115425" y="6219825"/>
              <a:ext cx="3076575" cy="638175"/>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r">
                <a:spcAft>
                  <a:spcPts val="0"/>
                </a:spcAft>
                <a:tabLst>
                  <a:tab pos="2743200" algn="ctr"/>
                  <a:tab pos="5486400" algn="r"/>
                </a:tabLst>
              </a:pPr>
              <a:r>
                <a:rPr lang="el-GR" sz="1000" b="1" dirty="0">
                  <a:solidFill>
                    <a:srgbClr val="000000"/>
                  </a:solidFill>
                  <a:effectLst/>
                  <a:latin typeface="Arial" panose="020B0604020202020204" pitchFamily="34" charset="0"/>
                  <a:ea typeface="Arial" panose="020B0604020202020204" pitchFamily="34" charset="0"/>
                </a:rPr>
                <a:t> </a:t>
              </a:r>
              <a:endParaRPr lang="en-US" sz="1100" dirty="0">
                <a:effectLst/>
                <a:latin typeface="Arial" panose="020B0604020202020204" pitchFamily="34" charset="0"/>
                <a:ea typeface="Arial" panose="020B0604020202020204" pitchFamily="34" charset="0"/>
              </a:endParaRPr>
            </a:p>
            <a:p>
              <a:pPr algn="r">
                <a:spcAft>
                  <a:spcPts val="0"/>
                </a:spcAft>
                <a:tabLst>
                  <a:tab pos="2743200" algn="ctr"/>
                  <a:tab pos="5486400" algn="r"/>
                </a:tabLst>
              </a:pPr>
              <a:r>
                <a:rPr lang="el-GR" sz="1400" b="1" dirty="0">
                  <a:solidFill>
                    <a:srgbClr val="000000"/>
                  </a:solidFill>
                  <a:effectLst/>
                  <a:latin typeface="Calibri" panose="020F0502020204030204" pitchFamily="34" charset="0"/>
                  <a:ea typeface="Arial" panose="020B0604020202020204" pitchFamily="34" charset="0"/>
                </a:rPr>
                <a:t>Τομέας Εκπαιδευτικής Τεχνολογίας</a:t>
              </a:r>
              <a:endParaRPr lang="en-US" sz="1400" dirty="0">
                <a:effectLst/>
                <a:latin typeface="Arial" panose="020B0604020202020204" pitchFamily="34" charset="0"/>
                <a:ea typeface="Arial" panose="020B0604020202020204" pitchFamily="34" charset="0"/>
              </a:endParaRPr>
            </a:p>
            <a:p>
              <a:pPr algn="r">
                <a:spcAft>
                  <a:spcPts val="0"/>
                </a:spcAft>
                <a:tabLst>
                  <a:tab pos="2743200" algn="ctr"/>
                  <a:tab pos="5486400" algn="r"/>
                </a:tabLst>
              </a:pPr>
              <a:r>
                <a:rPr lang="el-GR" sz="1400" b="1" dirty="0">
                  <a:solidFill>
                    <a:srgbClr val="000000"/>
                  </a:solidFill>
                  <a:effectLst/>
                  <a:latin typeface="Calibri" panose="020F0502020204030204" pitchFamily="34" charset="0"/>
                  <a:ea typeface="Arial" panose="020B0604020202020204" pitchFamily="34" charset="0"/>
                </a:rPr>
                <a:t>Παιδαγωγικό Ινστιτούτο Κύπρου</a:t>
              </a:r>
              <a:r>
                <a:rPr lang="el-GR"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effectLst/>
                <a:latin typeface="Arial" panose="020B0604020202020204" pitchFamily="34" charset="0"/>
                <a:ea typeface="Arial" panose="020B0604020202020204" pitchFamily="34" charset="0"/>
              </a:endParaRPr>
            </a:p>
            <a:p>
              <a:pPr algn="r">
                <a:lnSpc>
                  <a:spcPct val="115000"/>
                </a:lnSpc>
                <a:spcAft>
                  <a:spcPts val="0"/>
                </a:spcAft>
              </a:pPr>
              <a:r>
                <a:rPr lang="el-GR" sz="1100" b="1" dirty="0">
                  <a:solidFill>
                    <a:srgbClr val="000000"/>
                  </a:solidFill>
                  <a:effectLst/>
                  <a:latin typeface="Arial" panose="020B0604020202020204" pitchFamily="34" charset="0"/>
                  <a:ea typeface="Arial" panose="020B0604020202020204" pitchFamily="34" charset="0"/>
                </a:rPr>
                <a:t> </a:t>
              </a:r>
              <a:endParaRPr lang="en-US" sz="1100" dirty="0">
                <a:effectLst/>
                <a:latin typeface="Arial" panose="020B0604020202020204" pitchFamily="34" charset="0"/>
                <a:ea typeface="Arial" panose="020B0604020202020204" pitchFamily="34" charset="0"/>
              </a:endParaRPr>
            </a:p>
          </p:txBody>
        </p:sp>
        <p:grpSp>
          <p:nvGrpSpPr>
            <p:cNvPr id="5" name="Group 4">
              <a:extLst>
                <a:ext uri="{FF2B5EF4-FFF2-40B4-BE49-F238E27FC236}">
                  <a16:creationId xmlns:a16="http://schemas.microsoft.com/office/drawing/2014/main" id="{A2F1A041-47EB-F7A4-0163-0B29543B0396}"/>
                </a:ext>
              </a:extLst>
            </p:cNvPr>
            <p:cNvGrpSpPr/>
            <p:nvPr/>
          </p:nvGrpSpPr>
          <p:grpSpPr>
            <a:xfrm>
              <a:off x="202305" y="6332269"/>
              <a:ext cx="1093402" cy="498190"/>
              <a:chOff x="202305" y="6332269"/>
              <a:chExt cx="1093402" cy="498190"/>
            </a:xfrm>
          </p:grpSpPr>
          <p:pic>
            <p:nvPicPr>
              <p:cNvPr id="6" name="Picture 5">
                <a:extLst>
                  <a:ext uri="{FF2B5EF4-FFF2-40B4-BE49-F238E27FC236}">
                    <a16:creationId xmlns:a16="http://schemas.microsoft.com/office/drawing/2014/main" id="{C2EA454B-0BD8-4EF0-099A-E4A9957610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707" y="6332269"/>
                <a:ext cx="640000" cy="498190"/>
              </a:xfrm>
              <a:prstGeom prst="rect">
                <a:avLst/>
              </a:prstGeom>
            </p:spPr>
          </p:pic>
          <p:pic>
            <p:nvPicPr>
              <p:cNvPr id="7" name="Picture 6" descr="A logo of an owl&#10;&#10;Description automatically generated">
                <a:extLst>
                  <a:ext uri="{FF2B5EF4-FFF2-40B4-BE49-F238E27FC236}">
                    <a16:creationId xmlns:a16="http://schemas.microsoft.com/office/drawing/2014/main" id="{FBB233B7-C872-E8A4-6A51-5981CFBB62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2305" y="6355033"/>
                <a:ext cx="456898" cy="452663"/>
              </a:xfrm>
              <a:prstGeom prst="rect">
                <a:avLst/>
              </a:prstGeom>
            </p:spPr>
          </p:pic>
        </p:grpSp>
      </p:grpSp>
    </p:spTree>
    <p:extLst>
      <p:ext uri="{BB962C8B-B14F-4D97-AF65-F5344CB8AC3E}">
        <p14:creationId xmlns:p14="http://schemas.microsoft.com/office/powerpoint/2010/main" val="53161543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5">
            <a:extLst>
              <a:ext uri="{FF2B5EF4-FFF2-40B4-BE49-F238E27FC236}">
                <a16:creationId xmlns:a16="http://schemas.microsoft.com/office/drawing/2014/main" id="{146A87F9-822D-4343-96F6-EDF667826C9B}"/>
              </a:ext>
            </a:extLst>
          </p:cNvPr>
          <p:cNvSpPr>
            <a:spLocks noGrp="1"/>
          </p:cNvSpPr>
          <p:nvPr>
            <p:ph type="title"/>
          </p:nvPr>
        </p:nvSpPr>
        <p:spPr>
          <a:xfrm>
            <a:off x="338410" y="701247"/>
            <a:ext cx="5344879" cy="939384"/>
          </a:xfrm>
        </p:spPr>
        <p:txBody>
          <a:bodyPr>
            <a:noAutofit/>
          </a:bodyPr>
          <a:lstStyle/>
          <a:p>
            <a:r>
              <a:rPr lang="el-GR" sz="4800" b="1" dirty="0">
                <a:solidFill>
                  <a:srgbClr val="1B2AC0"/>
                </a:solidFill>
                <a:effectLst>
                  <a:outerShdw blurRad="38100" dist="38100" dir="2700000" algn="tl">
                    <a:srgbClr val="000000">
                      <a:alpha val="43137"/>
                    </a:srgbClr>
                  </a:outerShdw>
                </a:effectLst>
              </a:rPr>
              <a:t>Το μπλε καρπούζι!!!</a:t>
            </a:r>
            <a:endParaRPr lang="en-US" sz="4800" b="1" dirty="0">
              <a:solidFill>
                <a:srgbClr val="1B2AC0"/>
              </a:solidFill>
              <a:effectLst>
                <a:outerShdw blurRad="38100" dist="38100" dir="2700000" algn="tl">
                  <a:srgbClr val="000000">
                    <a:alpha val="43137"/>
                  </a:srgbClr>
                </a:outerShdw>
              </a:effectLst>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75634" y="1755884"/>
            <a:ext cx="4506032" cy="3895079"/>
          </a:xfrm>
          <a:prstGeom prst="rect">
            <a:avLst/>
          </a:prstGeom>
          <a:ln>
            <a:noFill/>
          </a:ln>
          <a:effectLst>
            <a:softEdge rad="112500"/>
          </a:effectLst>
        </p:spPr>
      </p:pic>
      <p:sp>
        <p:nvSpPr>
          <p:cNvPr id="9" name="Content Placeholder 2"/>
          <p:cNvSpPr>
            <a:spLocks noGrp="1"/>
          </p:cNvSpPr>
          <p:nvPr>
            <p:ph idx="1"/>
          </p:nvPr>
        </p:nvSpPr>
        <p:spPr>
          <a:xfrm>
            <a:off x="5683289" y="1751842"/>
            <a:ext cx="5814167" cy="4036067"/>
          </a:xfrm>
          <a:ln>
            <a:noFill/>
          </a:ln>
        </p:spPr>
        <p:txBody>
          <a:bodyPr>
            <a:noAutofit/>
          </a:bodyPr>
          <a:lstStyle/>
          <a:p>
            <a:pPr marL="0" indent="0">
              <a:buNone/>
            </a:pPr>
            <a:r>
              <a:rPr lang="el-GR" sz="3200" dirty="0"/>
              <a:t>Σύμφωνα με αυτή την ιστοσελίδα,  </a:t>
            </a:r>
            <a:r>
              <a:rPr lang="el-GR" sz="3200" i="1" dirty="0"/>
              <a:t>το</a:t>
            </a:r>
            <a:r>
              <a:rPr lang="el-GR" sz="3200" dirty="0"/>
              <a:t> </a:t>
            </a:r>
            <a:r>
              <a:rPr lang="el-GR" sz="3200" b="1" dirty="0">
                <a:solidFill>
                  <a:srgbClr val="1B2AC0"/>
                </a:solidFill>
              </a:rPr>
              <a:t>Μπλε Καρπούζι</a:t>
            </a:r>
            <a:r>
              <a:rPr lang="el-GR" sz="3200" dirty="0"/>
              <a:t> προέρχεται από περιοχές της Ιαπωνίας και όταν κάποιος το φάει τότε </a:t>
            </a:r>
            <a:r>
              <a:rPr lang="el-GR" sz="3200" b="1" dirty="0"/>
              <a:t>μπορεί να αντιστρέψει τις γεύσεις</a:t>
            </a:r>
            <a:r>
              <a:rPr lang="el-GR" sz="3200" dirty="0"/>
              <a:t>: </a:t>
            </a:r>
          </a:p>
          <a:p>
            <a:pPr marL="0" indent="0">
              <a:buNone/>
            </a:pPr>
            <a:r>
              <a:rPr lang="el-GR" sz="3200" dirty="0"/>
              <a:t>Δηλαδή, όλα τα ξινά θα τα γεύεται ως γλυκά και όλα τα γλυκά ως ξινά.</a:t>
            </a:r>
          </a:p>
        </p:txBody>
      </p:sp>
      <p:cxnSp>
        <p:nvCxnSpPr>
          <p:cNvPr id="14" name="Straight Connector 13"/>
          <p:cNvCxnSpPr/>
          <p:nvPr/>
        </p:nvCxnSpPr>
        <p:spPr>
          <a:xfrm flipV="1">
            <a:off x="0" y="6205643"/>
            <a:ext cx="12192000" cy="55817"/>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3BFD4959-31ED-E37C-7FF0-428C9FED9D7E}"/>
              </a:ext>
            </a:extLst>
          </p:cNvPr>
          <p:cNvGrpSpPr/>
          <p:nvPr/>
        </p:nvGrpSpPr>
        <p:grpSpPr>
          <a:xfrm>
            <a:off x="131965" y="6219825"/>
            <a:ext cx="11989695" cy="638175"/>
            <a:chOff x="202305" y="6219825"/>
            <a:chExt cx="11989695" cy="638175"/>
          </a:xfrm>
        </p:grpSpPr>
        <p:sp>
          <p:nvSpPr>
            <p:cNvPr id="3" name="Rectangle 2">
              <a:extLst>
                <a:ext uri="{FF2B5EF4-FFF2-40B4-BE49-F238E27FC236}">
                  <a16:creationId xmlns:a16="http://schemas.microsoft.com/office/drawing/2014/main" id="{B290C6B1-AA91-132B-30F4-53E9D8DE2F90}"/>
                </a:ext>
              </a:extLst>
            </p:cNvPr>
            <p:cNvSpPr/>
            <p:nvPr/>
          </p:nvSpPr>
          <p:spPr>
            <a:xfrm>
              <a:off x="9115425" y="6219825"/>
              <a:ext cx="3076575" cy="638175"/>
            </a:xfrm>
            <a:prstGeom prst="rect">
              <a:avLst/>
            </a:prstGeom>
            <a:no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r">
                <a:spcAft>
                  <a:spcPts val="0"/>
                </a:spcAft>
                <a:tabLst>
                  <a:tab pos="2743200" algn="ctr"/>
                  <a:tab pos="5486400" algn="r"/>
                </a:tabLst>
              </a:pPr>
              <a:r>
                <a:rPr lang="el-GR" sz="1000" b="1" dirty="0">
                  <a:solidFill>
                    <a:srgbClr val="000000"/>
                  </a:solidFill>
                  <a:effectLst/>
                  <a:latin typeface="Arial" panose="020B0604020202020204" pitchFamily="34" charset="0"/>
                  <a:ea typeface="Arial" panose="020B0604020202020204" pitchFamily="34" charset="0"/>
                </a:rPr>
                <a:t> </a:t>
              </a:r>
              <a:endParaRPr lang="en-US" sz="1100" dirty="0">
                <a:effectLst/>
                <a:latin typeface="Arial" panose="020B0604020202020204" pitchFamily="34" charset="0"/>
                <a:ea typeface="Arial" panose="020B0604020202020204" pitchFamily="34" charset="0"/>
              </a:endParaRPr>
            </a:p>
            <a:p>
              <a:pPr algn="r">
                <a:spcAft>
                  <a:spcPts val="0"/>
                </a:spcAft>
                <a:tabLst>
                  <a:tab pos="2743200" algn="ctr"/>
                  <a:tab pos="5486400" algn="r"/>
                </a:tabLst>
              </a:pPr>
              <a:r>
                <a:rPr lang="el-GR" sz="1400" b="1" dirty="0">
                  <a:solidFill>
                    <a:srgbClr val="000000"/>
                  </a:solidFill>
                  <a:effectLst/>
                  <a:latin typeface="Calibri" panose="020F0502020204030204" pitchFamily="34" charset="0"/>
                  <a:ea typeface="Arial" panose="020B0604020202020204" pitchFamily="34" charset="0"/>
                </a:rPr>
                <a:t>Τομέας Εκπαιδευτικής Τεχνολογίας</a:t>
              </a:r>
              <a:endParaRPr lang="en-US" sz="1400" dirty="0">
                <a:effectLst/>
                <a:latin typeface="Arial" panose="020B0604020202020204" pitchFamily="34" charset="0"/>
                <a:ea typeface="Arial" panose="020B0604020202020204" pitchFamily="34" charset="0"/>
              </a:endParaRPr>
            </a:p>
            <a:p>
              <a:pPr algn="r">
                <a:spcAft>
                  <a:spcPts val="0"/>
                </a:spcAft>
                <a:tabLst>
                  <a:tab pos="2743200" algn="ctr"/>
                  <a:tab pos="5486400" algn="r"/>
                </a:tabLst>
              </a:pPr>
              <a:r>
                <a:rPr lang="el-GR" sz="1400" b="1" dirty="0">
                  <a:solidFill>
                    <a:srgbClr val="000000"/>
                  </a:solidFill>
                  <a:effectLst/>
                  <a:latin typeface="Calibri" panose="020F0502020204030204" pitchFamily="34" charset="0"/>
                  <a:ea typeface="Arial" panose="020B0604020202020204" pitchFamily="34" charset="0"/>
                </a:rPr>
                <a:t>Παιδαγωγικό Ινστιτούτο Κύπρου</a:t>
              </a:r>
              <a:r>
                <a:rPr lang="el-GR" sz="14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effectLst/>
                <a:latin typeface="Arial" panose="020B0604020202020204" pitchFamily="34" charset="0"/>
                <a:ea typeface="Arial" panose="020B0604020202020204" pitchFamily="34" charset="0"/>
              </a:endParaRPr>
            </a:p>
            <a:p>
              <a:pPr algn="r">
                <a:lnSpc>
                  <a:spcPct val="115000"/>
                </a:lnSpc>
                <a:spcAft>
                  <a:spcPts val="0"/>
                </a:spcAft>
              </a:pPr>
              <a:r>
                <a:rPr lang="el-GR" sz="1100" b="1" dirty="0">
                  <a:solidFill>
                    <a:srgbClr val="000000"/>
                  </a:solidFill>
                  <a:effectLst/>
                  <a:latin typeface="Arial" panose="020B0604020202020204" pitchFamily="34" charset="0"/>
                  <a:ea typeface="Arial" panose="020B0604020202020204" pitchFamily="34" charset="0"/>
                </a:rPr>
                <a:t> </a:t>
              </a:r>
              <a:endParaRPr lang="en-US" sz="1100" dirty="0">
                <a:effectLst/>
                <a:latin typeface="Arial" panose="020B0604020202020204" pitchFamily="34" charset="0"/>
                <a:ea typeface="Arial" panose="020B0604020202020204" pitchFamily="34" charset="0"/>
              </a:endParaRPr>
            </a:p>
          </p:txBody>
        </p:sp>
        <p:grpSp>
          <p:nvGrpSpPr>
            <p:cNvPr id="4" name="Group 3">
              <a:extLst>
                <a:ext uri="{FF2B5EF4-FFF2-40B4-BE49-F238E27FC236}">
                  <a16:creationId xmlns:a16="http://schemas.microsoft.com/office/drawing/2014/main" id="{E3887BB2-0FAB-98CD-131D-A2DA3E00981E}"/>
                </a:ext>
              </a:extLst>
            </p:cNvPr>
            <p:cNvGrpSpPr/>
            <p:nvPr/>
          </p:nvGrpSpPr>
          <p:grpSpPr>
            <a:xfrm>
              <a:off x="202305" y="6332269"/>
              <a:ext cx="1093402" cy="498190"/>
              <a:chOff x="202305" y="6332269"/>
              <a:chExt cx="1093402" cy="498190"/>
            </a:xfrm>
          </p:grpSpPr>
          <p:pic>
            <p:nvPicPr>
              <p:cNvPr id="5" name="Picture 4">
                <a:extLst>
                  <a:ext uri="{FF2B5EF4-FFF2-40B4-BE49-F238E27FC236}">
                    <a16:creationId xmlns:a16="http://schemas.microsoft.com/office/drawing/2014/main" id="{1A3BEB8E-4AF3-ABAB-AD00-0E888E0A82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707" y="6332269"/>
                <a:ext cx="640000" cy="498190"/>
              </a:xfrm>
              <a:prstGeom prst="rect">
                <a:avLst/>
              </a:prstGeom>
            </p:spPr>
          </p:pic>
          <p:pic>
            <p:nvPicPr>
              <p:cNvPr id="6" name="Picture 5" descr="A logo of an owl&#10;&#10;Description automatically generated">
                <a:extLst>
                  <a:ext uri="{FF2B5EF4-FFF2-40B4-BE49-F238E27FC236}">
                    <a16:creationId xmlns:a16="http://schemas.microsoft.com/office/drawing/2014/main" id="{E26F2CD7-0FC3-82C7-7030-35526FF658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2305" y="6355033"/>
                <a:ext cx="456898" cy="452663"/>
              </a:xfrm>
              <a:prstGeom prst="rect">
                <a:avLst/>
              </a:prstGeom>
            </p:spPr>
          </p:pic>
        </p:grpSp>
      </p:grpSp>
    </p:spTree>
    <p:extLst>
      <p:ext uri="{BB962C8B-B14F-4D97-AF65-F5344CB8AC3E}">
        <p14:creationId xmlns:p14="http://schemas.microsoft.com/office/powerpoint/2010/main" val="347383356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etropolitan">
  <a:themeElements>
    <a:clrScheme name="Custom 3">
      <a:dk1>
        <a:sysClr val="windowText" lastClr="000000"/>
      </a:dk1>
      <a:lt1>
        <a:sysClr val="window" lastClr="FFFFFF"/>
      </a:lt1>
      <a:dk2>
        <a:srgbClr val="162F33"/>
      </a:dk2>
      <a:lt2>
        <a:srgbClr val="EAF0E0"/>
      </a:lt2>
      <a:accent1>
        <a:srgbClr val="5ABAAC"/>
      </a:accent1>
      <a:accent2>
        <a:srgbClr val="5ABAAC"/>
      </a:accent2>
      <a:accent3>
        <a:srgbClr val="5ABAAC"/>
      </a:accent3>
      <a:accent4>
        <a:srgbClr val="5ABAAC"/>
      </a:accent4>
      <a:accent5>
        <a:srgbClr val="5ABAAC"/>
      </a:accent5>
      <a:accent6>
        <a:srgbClr val="5ABAAC"/>
      </a:accent6>
      <a:hlink>
        <a:srgbClr val="5ABAAC"/>
      </a:hlink>
      <a:folHlink>
        <a:srgbClr val="5ABAAC"/>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3.xml><?xml version="1.0" encoding="utf-8"?>
<a:theme xmlns:a="http://schemas.openxmlformats.org/drawingml/2006/main" name="Contents Slide Master">
  <a:themeElements>
    <a:clrScheme name="ALLPPT-COLOR-A19">
      <a:dk1>
        <a:sysClr val="windowText" lastClr="000000"/>
      </a:dk1>
      <a:lt1>
        <a:sysClr val="window" lastClr="FFFFFF"/>
      </a:lt1>
      <a:dk2>
        <a:srgbClr val="1F497D"/>
      </a:dk2>
      <a:lt2>
        <a:srgbClr val="EEECE1"/>
      </a:lt2>
      <a:accent1>
        <a:srgbClr val="32AEB8"/>
      </a:accent1>
      <a:accent2>
        <a:srgbClr val="F2A40D"/>
      </a:accent2>
      <a:accent3>
        <a:srgbClr val="32AEB8"/>
      </a:accent3>
      <a:accent4>
        <a:srgbClr val="F2A40D"/>
      </a:accent4>
      <a:accent5>
        <a:srgbClr val="32AEB8"/>
      </a:accent5>
      <a:accent6>
        <a:srgbClr val="F2A40D"/>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2AEB8"/>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1_Office Theme">
  <a:themeElements>
    <a:clrScheme name="Custom 2">
      <a:dk1>
        <a:sysClr val="windowText" lastClr="000000"/>
      </a:dk1>
      <a:lt1>
        <a:sysClr val="window" lastClr="FFFFFF"/>
      </a:lt1>
      <a:dk2>
        <a:srgbClr val="44546A"/>
      </a:dk2>
      <a:lt2>
        <a:srgbClr val="E7E6E6"/>
      </a:lt2>
      <a:accent1>
        <a:srgbClr val="32AEB8"/>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AF803BC5FC858468B2ACAD93212A95D" ma:contentTypeVersion="20" ma:contentTypeDescription="Create a new document." ma:contentTypeScope="" ma:versionID="d36e7e2a1a4aabef0bb098dc2505f8bc">
  <xsd:schema xmlns:xsd="http://www.w3.org/2001/XMLSchema" xmlns:xs="http://www.w3.org/2001/XMLSchema" xmlns:p="http://schemas.microsoft.com/office/2006/metadata/properties" xmlns:ns1="http://schemas.microsoft.com/sharepoint/v3" xmlns:ns2="9822e29b-4d35-46d0-8019-0da1d477def0" xmlns:ns3="d90e524c-bc8a-4831-a335-e395a3654ea9" targetNamespace="http://schemas.microsoft.com/office/2006/metadata/properties" ma:root="true" ma:fieldsID="c19e381275d11142e6d2a5480da6ada7" ns1:_="" ns2:_="" ns3:_="">
    <xsd:import namespace="http://schemas.microsoft.com/sharepoint/v3"/>
    <xsd:import namespace="9822e29b-4d35-46d0-8019-0da1d477def0"/>
    <xsd:import namespace="d90e524c-bc8a-4831-a335-e395a3654ea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1:_ip_UnifiedCompliancePolicyProperties" minOccurs="0"/>
                <xsd:element ref="ns1:_ip_UnifiedCompliancePolicyUIAction"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822e29b-4d35-46d0-8019-0da1d477de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3d246711-1ebf-4d8b-aa2c-daccc67f7fda" ma:termSetId="09814cd3-568e-fe90-9814-8d621ff8fb84" ma:anchorId="fba54fb3-c3e1-fe81-a776-ca4b69148c4d" ma:open="true" ma:isKeyword="false">
      <xsd:complexType>
        <xsd:sequence>
          <xsd:element ref="pc:Terms" minOccurs="0" maxOccurs="1"/>
        </xsd:sequence>
      </xsd:complex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0e524c-bc8a-4831-a335-e395a3654ea9"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49d2fd6d-ac01-4edf-b12a-c06fd7d12bb3}" ma:internalName="TaxCatchAll" ma:showField="CatchAllData" ma:web="d90e524c-bc8a-4831-a335-e395a3654ea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A4CCA18-A68A-4939-A844-6EDF358E2E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822e29b-4d35-46d0-8019-0da1d477def0"/>
    <ds:schemaRef ds:uri="d90e524c-bc8a-4831-a335-e395a3654ea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6EC8064-9B25-4657-9E62-1C07BA45E5A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434</TotalTime>
  <Words>3223</Words>
  <Application>Microsoft Office PowerPoint</Application>
  <PresentationFormat>Widescreen</PresentationFormat>
  <Paragraphs>466</Paragraphs>
  <Slides>50</Slides>
  <Notes>43</Notes>
  <HiddenSlides>3</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50</vt:i4>
      </vt:variant>
    </vt:vector>
  </HeadingPairs>
  <TitlesOfParts>
    <vt:vector size="60" baseType="lpstr">
      <vt:lpstr>Arial</vt:lpstr>
      <vt:lpstr>Calibri</vt:lpstr>
      <vt:lpstr>Calibri Light</vt:lpstr>
      <vt:lpstr>Open Sans</vt:lpstr>
      <vt:lpstr>Source Sans Pro</vt:lpstr>
      <vt:lpstr>Wingdings</vt:lpstr>
      <vt:lpstr>Office Theme</vt:lpstr>
      <vt:lpstr>Metropolitan</vt:lpstr>
      <vt:lpstr>Contents Slide Master</vt:lpstr>
      <vt:lpstr>1_Office Theme</vt:lpstr>
      <vt:lpstr>PowerPoint Presentation</vt:lpstr>
      <vt:lpstr>PowerPoint Presentation</vt:lpstr>
      <vt:lpstr>PowerPoint Presentation</vt:lpstr>
      <vt:lpstr>PowerPoint Presentation</vt:lpstr>
      <vt:lpstr>PowerPoint Presentation</vt:lpstr>
      <vt:lpstr>PowerPoint Presentation</vt:lpstr>
      <vt:lpstr>Φρούτα εξωτικά…</vt:lpstr>
      <vt:lpstr>Το μπλε καρπούζι!!!</vt:lpstr>
      <vt:lpstr>Το μπλε καρπούζι!!!</vt:lpstr>
      <vt:lpstr>Το μπλε καρπούζι!!!</vt:lpstr>
      <vt:lpstr>Το μπλε καρπούζι!!!</vt:lpstr>
      <vt:lpstr>PowerPoint Presentation</vt:lpstr>
      <vt:lpstr>Το μπλε καρπούζι!!!</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Πηγές πληροφόρησης</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Μαθαίνοντας για την παραπληροφόρηση</dc:title>
  <dc:creator>Christos Roushias</dc:creator>
  <cp:lastModifiedBy>Παναγιώτα Ιωάννου</cp:lastModifiedBy>
  <cp:revision>49</cp:revision>
  <dcterms:created xsi:type="dcterms:W3CDTF">2019-05-31T08:58:56Z</dcterms:created>
  <dcterms:modified xsi:type="dcterms:W3CDTF">2023-10-20T11:59:03Z</dcterms:modified>
</cp:coreProperties>
</file>