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  <p:sldMasterId id="2147483897" r:id="rId4"/>
  </p:sldMasterIdLst>
  <p:notesMasterIdLst>
    <p:notesMasterId r:id="rId36"/>
  </p:notesMasterIdLst>
  <p:sldIdLst>
    <p:sldId id="256" r:id="rId5"/>
    <p:sldId id="317" r:id="rId6"/>
    <p:sldId id="267" r:id="rId7"/>
    <p:sldId id="271" r:id="rId8"/>
    <p:sldId id="294" r:id="rId9"/>
    <p:sldId id="276" r:id="rId10"/>
    <p:sldId id="277" r:id="rId11"/>
    <p:sldId id="269" r:id="rId12"/>
    <p:sldId id="275" r:id="rId13"/>
    <p:sldId id="315" r:id="rId14"/>
    <p:sldId id="316" r:id="rId15"/>
    <p:sldId id="295" r:id="rId16"/>
    <p:sldId id="296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4" r:id="rId27"/>
    <p:sldId id="313" r:id="rId28"/>
    <p:sldId id="312" r:id="rId29"/>
    <p:sldId id="310" r:id="rId30"/>
    <p:sldId id="309" r:id="rId31"/>
    <p:sldId id="307" r:id="rId32"/>
    <p:sldId id="308" r:id="rId33"/>
    <p:sldId id="311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a Hadjittofi" initials="PH" lastIdx="4" clrIdx="0">
    <p:extLst>
      <p:ext uri="{19B8F6BF-5375-455C-9EA6-DF929625EA0E}">
        <p15:presenceInfo xmlns:p15="http://schemas.microsoft.com/office/powerpoint/2012/main" userId="S-1-5-21-2788066752-1823107075-1767043758-1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B8"/>
    <a:srgbClr val="E1F5F7"/>
    <a:srgbClr val="26828A"/>
    <a:srgbClr val="68CED6"/>
    <a:srgbClr val="F2A40D"/>
    <a:srgbClr val="FFA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E318-EC14-43FA-AB39-09993436EB7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E80-C918-4AE5-A534-796DF61B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2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06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67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05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81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04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67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8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8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11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1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6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4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65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9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?ref=chooser-v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E9CQLiM6cDw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W_Uvf8sq7PU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oa3JNVmf-Q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2694946"/>
          </a:xfrm>
          <a:prstGeom prst="rect">
            <a:avLst/>
          </a:prstGeom>
          <a:solidFill>
            <a:srgbClr val="68CED6"/>
          </a:solidFill>
          <a:ln>
            <a:solidFill>
              <a:srgbClr val="32AEB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600" b="1" dirty="0">
                <a:latin typeface="+mn-lt"/>
              </a:rPr>
              <a:t>Αξιοποίηση των ψηφιακών τεχνολογιών για τη μάθηση - Ψηφιακή Ικανότητα</a:t>
            </a:r>
            <a:br>
              <a:rPr lang="en-US" sz="4800" dirty="0"/>
            </a:br>
            <a:r>
              <a:rPr lang="el-GR" sz="3600" b="1" dirty="0">
                <a:solidFill>
                  <a:srgbClr val="002060"/>
                </a:solidFill>
                <a:latin typeface="+mn-lt"/>
              </a:rPr>
              <a:t>Ηλεκτρονικά / Διαδικτυακά Παιχνίδια 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/>
        </p:nvSpPr>
        <p:spPr>
          <a:xfrm>
            <a:off x="1524000" y="3422468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Παρουσίαση Εκπαιδευτικού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923507-9495-FEA4-47E4-570EC8396E14}"/>
              </a:ext>
            </a:extLst>
          </p:cNvPr>
          <p:cNvGrpSpPr/>
          <p:nvPr/>
        </p:nvGrpSpPr>
        <p:grpSpPr>
          <a:xfrm>
            <a:off x="131965" y="621982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9216EF-1ABF-DF31-A309-BFB13DC23DD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347AAB-B93E-4C0A-7BC2-CDE474E2559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30730FE-341A-0AAA-9698-74F255F25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90142736-47F8-3ADD-6FCE-179697395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FFC9B8-90EC-59AD-F0BC-9C563D050302}"/>
              </a:ext>
            </a:extLst>
          </p:cNvPr>
          <p:cNvGrpSpPr/>
          <p:nvPr/>
        </p:nvGrpSpPr>
        <p:grpSpPr>
          <a:xfrm>
            <a:off x="3692948" y="5271295"/>
            <a:ext cx="5167844" cy="307777"/>
            <a:chOff x="2376974" y="5428325"/>
            <a:chExt cx="5167844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96B47A-7F9C-DA12-8430-A173E170CA1D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solidFill>
                    <a:srgbClr val="32AEB8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 4.0</a:t>
              </a:r>
              <a:endParaRPr lang="en-US" sz="1400" dirty="0">
                <a:solidFill>
                  <a:srgbClr val="32AEB8"/>
                </a:solidFill>
              </a:endParaRP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FAE41FF-0EB2-5D0D-432F-F6766FA8A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ttribution">
              <a:extLst>
                <a:ext uri="{FF2B5EF4-FFF2-40B4-BE49-F238E27FC236}">
                  <a16:creationId xmlns:a16="http://schemas.microsoft.com/office/drawing/2014/main" id="{0EBCA050-23D8-2488-FDB2-E87526672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96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6" y="773225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3</a:t>
            </a:r>
            <a:r>
              <a:rPr lang="el-GR" sz="2400" b="1" dirty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Χαρακτηριστικά Ηλεκτρονικών/Διαδικτυακών Παιχνιδιών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Μελετήστε, στις ομάδες σας, τις πληροφορίες που δίνονται για τα παιχνίδια </a:t>
            </a:r>
            <a:r>
              <a:rPr lang="en-US" sz="2400" b="1" dirty="0">
                <a:solidFill>
                  <a:prstClr val="black"/>
                </a:solidFill>
              </a:rPr>
              <a:t>FORTNITE </a:t>
            </a:r>
            <a:r>
              <a:rPr lang="el-GR" sz="2400" b="1" dirty="0">
                <a:solidFill>
                  <a:prstClr val="black"/>
                </a:solidFill>
              </a:rPr>
              <a:t>και </a:t>
            </a:r>
            <a:r>
              <a:rPr lang="en-US" sz="2400" b="1" dirty="0" err="1">
                <a:solidFill>
                  <a:prstClr val="black"/>
                </a:solidFill>
              </a:rPr>
              <a:t>Orbia</a:t>
            </a:r>
            <a:r>
              <a:rPr lang="el-GR" sz="2400" b="1" dirty="0">
                <a:solidFill>
                  <a:prstClr val="black"/>
                </a:solidFill>
              </a:rPr>
              <a:t>, και στη συνέχεια καταγράψτε στα φύλλα εργασίας τις πληροφορίες που σας ζητούνται 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rgbClr val="32AE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1"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237969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prstClr val="black"/>
                </a:solidFill>
              </a:rPr>
              <a:t>10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l-GR" sz="2800" b="1" dirty="0">
                <a:solidFill>
                  <a:prstClr val="black"/>
                </a:solidFill>
              </a:rPr>
              <a:t>λεπτά</a:t>
            </a:r>
            <a:endParaRPr lang="en-GB" sz="2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F2A2CB-124F-C371-2A5F-88984513B95A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8980ED-51E6-D0AA-E34F-51EA3CA18CAE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6C5947-036A-3BCE-1E5E-8FCBB1A4685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2A63EB9-49F1-8CF0-302C-B7CD129F2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01063F70-DA4E-F18C-2221-189ED225B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39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56567"/>
              </p:ext>
            </p:extLst>
          </p:nvPr>
        </p:nvGraphicFramePr>
        <p:xfrm>
          <a:off x="2472341" y="238897"/>
          <a:ext cx="4551950" cy="565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22018" imgH="8223976" progId="Word.Document.12">
                  <p:embed/>
                </p:oleObj>
              </mc:Choice>
              <mc:Fallback>
                <p:oleObj name="Document" r:id="rId2" imgW="6622018" imgH="82239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2341" y="238897"/>
                        <a:ext cx="4551950" cy="565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37" y="-142645"/>
            <a:ext cx="4668761" cy="60350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CDE5A8-AA9E-CA62-ECC0-CCD47E7C6C9D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581A87-0DBB-DBFB-E0CF-CA613803023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8C953B-810F-FFFF-3320-47C3ED3B6A2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B970DFC-6BEF-FAC9-93A5-4F8B4D2DF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A90950D1-7647-5015-9E1B-0AB83CE0B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6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82479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4</a:t>
            </a:r>
            <a:r>
              <a:rPr lang="el-GR" sz="2400" b="1" dirty="0">
                <a:solidFill>
                  <a:prstClr val="black"/>
                </a:solidFill>
              </a:rPr>
              <a:t>: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PEGI  (Pan-European Game Information) </a:t>
            </a:r>
            <a:r>
              <a:rPr lang="el-GR" sz="2400" b="1" dirty="0">
                <a:solidFill>
                  <a:prstClr val="black"/>
                </a:solidFill>
              </a:rPr>
              <a:t>Σύστημα Κατάταξης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3712" y="5466622"/>
            <a:ext cx="33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0" u="sng" strike="noStrike" dirty="0">
                <a:solidFill>
                  <a:srgbClr val="32AEB8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https://youtu.be/E9CQLiM6cDw</a:t>
            </a:r>
            <a:r>
              <a:rPr lang="en-US" b="1" dirty="0">
                <a:solidFill>
                  <a:srgbClr val="32AEB8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36" y="1233000"/>
            <a:ext cx="6524625" cy="403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70" y="4255615"/>
            <a:ext cx="1015985" cy="1015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21609" y="5271600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8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FC0FE-9FB0-0A8C-02D8-B81504A91D24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8615D9-EE08-4043-1850-A1ADD19B5E8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C6E195-247C-A3FC-7FE8-CC756F886554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650AD45-A875-D124-D0AD-E08211E96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5" name="Picture 14" descr="A logo of an owl&#10;&#10;Description automatically generated">
                <a:extLst>
                  <a:ext uri="{FF2B5EF4-FFF2-40B4-BE49-F238E27FC236}">
                    <a16:creationId xmlns:a16="http://schemas.microsoft.com/office/drawing/2014/main" id="{13FE410B-7DD5-73B0-9FE9-96F4FE290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76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282150"/>
            <a:ext cx="6758591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prstClr val="black"/>
                </a:solidFill>
              </a:rPr>
              <a:t>PEGI </a:t>
            </a:r>
            <a:r>
              <a:rPr lang="en-US" sz="2800" b="1" dirty="0">
                <a:solidFill>
                  <a:prstClr val="black"/>
                </a:solidFill>
              </a:rPr>
              <a:t> (Pan-European Game Information) </a:t>
            </a:r>
            <a:r>
              <a:rPr lang="el-GR" sz="2800" b="1" dirty="0">
                <a:solidFill>
                  <a:prstClr val="black"/>
                </a:solidFill>
              </a:rPr>
              <a:t>Σύστημα Κατάταξης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9865" y="1937582"/>
            <a:ext cx="5228823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Ηλικιακές Διαβαθμίσεις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ÎÏÎ¿ÏÎ­Î»ÎµÏÎ¼Î± ÎµÎ¹ÎºÏÎ½Î±Ï Î³Î¹Î± The PE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b="50685"/>
          <a:stretch/>
        </p:blipFill>
        <p:spPr bwMode="auto">
          <a:xfrm>
            <a:off x="2459865" y="2695879"/>
            <a:ext cx="5483933" cy="20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ÎÏÎ¿ÏÎ­Î»ÎµÏÎ¼Î± ÎµÎ¹ÎºÏÎ½Î±Ï Î³Î¹Î± The PEG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t="48833" r="17900" b="1578"/>
          <a:stretch/>
        </p:blipFill>
        <p:spPr bwMode="auto">
          <a:xfrm>
            <a:off x="7943798" y="2659621"/>
            <a:ext cx="3415368" cy="20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EA8888-BA9A-67B4-DAA2-69B3DE10EABA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D2C9E6-E7CD-7293-91CA-4C08495F1CAE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231F284-8114-3915-101E-BEDBA8DDE1A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00B7128-2425-88B4-3C88-C1340DA46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9439B224-54E1-FDF4-21C3-765AFF62F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09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282150"/>
            <a:ext cx="6758591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prstClr val="black"/>
                </a:solidFill>
              </a:rPr>
              <a:t>PEGI </a:t>
            </a:r>
            <a:r>
              <a:rPr lang="en-US" sz="2800" b="1" dirty="0">
                <a:solidFill>
                  <a:prstClr val="black"/>
                </a:solidFill>
              </a:rPr>
              <a:t> (Pan-European Game Information) </a:t>
            </a:r>
            <a:r>
              <a:rPr lang="el-GR" sz="2800" b="1" dirty="0">
                <a:solidFill>
                  <a:prstClr val="black"/>
                </a:solidFill>
              </a:rPr>
              <a:t>Σύστημα Κατάταξης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9865" y="1937582"/>
            <a:ext cx="5228823" cy="38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Χαρακτηρισμός Περιεχομένου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" name="Picture 4" descr="ÎÏÎ¿ÏÎ­Î»ÎµÏÎ¼Î± ÎµÎ¹ÎºÏÎ½Î±Ï Î³Î¹Î± PEGI ÏÏÏÏÎ·Î¼Î± ÎºÎ±ÏÎ¬ÏÎ±Î¾Î·Ï Î³Î¹Î± ÏÎ± Î²Î¹Î½ÏÎµÎ¿ÏÎ±Î¹ÏÎ½Î¯Î´Î¹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5" r="1402" b="47557"/>
          <a:stretch/>
        </p:blipFill>
        <p:spPr bwMode="auto">
          <a:xfrm>
            <a:off x="2477037" y="2678805"/>
            <a:ext cx="6993933" cy="14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ÎÏÎ¿ÏÎ­Î»ÎµÏÎ¼Î± ÎµÎ¹ÎºÏÎ½Î±Ï Î³Î¹Î± PEGI ÏÏÏÏÎ·Î¼Î± ÎºÎ±ÏÎ¬ÏÎ±Î¾Î·Ï Î³Î¹Î± ÏÎ± Î²Î¹Î½ÏÎµÎ¿ÏÎ±Î¹ÏÎ½Î¯Î´Î¹Î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4" r="1402" b="18739"/>
          <a:stretch/>
        </p:blipFill>
        <p:spPr bwMode="auto">
          <a:xfrm>
            <a:off x="2459865" y="4135202"/>
            <a:ext cx="6993933" cy="1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BE2B9E-F860-E1FD-9F39-15F796982480}"/>
              </a:ext>
            </a:extLst>
          </p:cNvPr>
          <p:cNvGrpSpPr/>
          <p:nvPr/>
        </p:nvGrpSpPr>
        <p:grpSpPr>
          <a:xfrm>
            <a:off x="117897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E9471A-31EB-46DD-E9C7-0405A9FF1CD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4DE4F8-30D8-16C8-E489-01FDC735100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9D0D779-846D-4B00-65E3-027F59257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017345C3-2CD4-624E-1209-4BB8F32C1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926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6834" y="5546037"/>
            <a:ext cx="520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32AE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https://www.youtube.com/watch?v=W_Uvf8sq7PU</a:t>
            </a:r>
            <a:r>
              <a:rPr lang="en-US" b="1" u="sng" dirty="0">
                <a:solidFill>
                  <a:srgbClr val="32AEB8"/>
                </a:solidFill>
              </a:rPr>
              <a:t> </a:t>
            </a:r>
            <a:endParaRPr lang="en-US" b="1" dirty="0">
              <a:solidFill>
                <a:srgbClr val="32AEB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08" y="1311963"/>
            <a:ext cx="7239549" cy="40722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56834" y="82479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4</a:t>
            </a:r>
            <a:r>
              <a:rPr lang="el-GR" sz="2400" b="1" dirty="0">
                <a:solidFill>
                  <a:prstClr val="black"/>
                </a:solidFill>
              </a:rPr>
              <a:t>: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PEGI  (Pan-European Game Information) </a:t>
            </a:r>
            <a:r>
              <a:rPr lang="el-GR" sz="2400" b="1" dirty="0">
                <a:solidFill>
                  <a:prstClr val="black"/>
                </a:solidFill>
              </a:rPr>
              <a:t>Σύστημα Κατάταξης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CFA31-DE81-7B42-B904-9199DADD1C23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AEE97C-8FAB-9329-9052-377F8BA35017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1CAE36-085D-6B14-D300-8BBEAC6816E6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A01801E-6B82-6D8E-5989-39B23ED67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7CF07510-AA88-68E8-C538-6B232B492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623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6" y="773225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5</a:t>
            </a:r>
            <a:r>
              <a:rPr lang="el-GR" sz="2400" b="1" dirty="0">
                <a:solidFill>
                  <a:prstClr val="black"/>
                </a:solidFill>
              </a:rPr>
              <a:t>.1: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Αγοράζω με Ασφάλεια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Έχοντας στο μυαλό το σύστημα κατάταξης </a:t>
            </a:r>
            <a:r>
              <a:rPr lang="en-US" sz="2400" b="1" dirty="0" err="1">
                <a:solidFill>
                  <a:prstClr val="black"/>
                </a:solidFill>
              </a:rPr>
              <a:t>Pegi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l-GR" sz="2400" b="1" dirty="0">
                <a:solidFill>
                  <a:prstClr val="black"/>
                </a:solidFill>
              </a:rPr>
              <a:t>καλείστε να καθοδηγήσετε τους πελάτες ενός καταστήματος, ηλεκτρονικών παιχνιδιών, στην αγορά του/των κατάλληλου/κατάλληλων παιχνιδιού/παιχνιδιών και να αιτιολογήσετε στον κάθε πελάτη, γιατί προτείνετε αυτά τα παιχνίδια. 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rgbClr val="32AE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1"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237969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3658D-DE73-B5A3-EF2B-165E6108EC0A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86923A-EEBD-EA95-F812-F1FFC523C392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694096-C46E-FB54-DF73-C09365AC64E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D6D3511-EAA8-3BBE-70D8-E3F1E2BC2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675FC559-FE1F-DE8B-99FF-BDAEB2323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927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42" t="11543"/>
          <a:stretch/>
        </p:blipFill>
        <p:spPr>
          <a:xfrm>
            <a:off x="3000777" y="437881"/>
            <a:ext cx="8007640" cy="1162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74" y="2350572"/>
            <a:ext cx="8269553" cy="31615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67C0D7-80DA-243E-3E86-F577B587A173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CE0A07-0D31-FC26-0F7F-EE4E885CAA8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5C03CB-C0B8-F253-1542-E4724FFBD4D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7F8CD0E-9E63-B693-0941-9A7CAFFA9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31CC121D-A407-5D35-2EB5-A3D903FBA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781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6" y="773225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5</a:t>
            </a:r>
            <a:r>
              <a:rPr lang="el-GR" sz="2400" b="1" dirty="0">
                <a:solidFill>
                  <a:prstClr val="black"/>
                </a:solidFill>
              </a:rPr>
              <a:t>.2:</a:t>
            </a:r>
          </a:p>
          <a:p>
            <a:r>
              <a:rPr lang="el-GR" sz="2400" b="1" dirty="0">
                <a:solidFill>
                  <a:prstClr val="black"/>
                </a:solidFill>
              </a:rPr>
              <a:t>Μικροί επιστήμονες παιχνιδιών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Μικροί επιστήμονες, καλείστε, στις ομάδες σας, να διαβάσετε τα τέσσερα σενάρια, και να αποφασίσετε σε ποια ηλικιακή ομάδα θα κατατάσσατε αυτό το παιχνίδι και ποια/ποιες περιγραφικές σημάνσεις θα αναγράφατε στο πίσω μέρος της συσκευασίας.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88" y="2156197"/>
            <a:ext cx="2238712" cy="3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237969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0D70C-AAAE-1E26-993E-F815F49F5102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FC2630-A53D-7688-4E07-4280618E53A7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DDF2FF3-A4D9-2104-8375-B164A947927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3809BC-26DA-FD14-0B5F-541D0000F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856F913B-725B-B996-998F-60368425F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4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9" y="1532587"/>
            <a:ext cx="2238712" cy="3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52293" y="312080"/>
            <a:ext cx="6310648" cy="5701012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Παιχνίδι: Φώκιες … στο δρόμο για το σπίτι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Ένας διασκεδαστικός εικονικός κόσμος, σε ένα χειμερινό σκηνικό, σε καλεί να βοηθήσεις μια ομάδα από φώκιες να βρουν το δρόμο για το σπίτι.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</a:t>
            </a:r>
            <a:r>
              <a:rPr lang="el-GR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Φώκιες … στο δρόμο για το σπίτι</a:t>
            </a:r>
            <a:r>
              <a:rPr lang="el-GR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βρίσκεται διαδικτυακά και πρόκειται για ένα εκπαιδευτικό παιχνίδι.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δεν περιέχει ήχους ή εικόνες βίας.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δεν επιτρέπει  την χρήση ακατάλληλων ονομάτων χρηστών και τις συνομιλίες μέσω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επιτρέπει περιορισμό του χρόνου απασχόλησης με αυτό και στον ιστότοπο δεν επιτρέπονται διαφημίσεις.</a:t>
            </a:r>
            <a:r>
              <a:rPr lang="el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Κυκλώστε την απάντησή σας: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ÎÏÎ¿ÏÎ­Î»ÎµÏÎ¼Î± ÎµÎ¹ÎºÏÎ½Î±Ï Î³Î¹Î± pegi 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81" y="4502053"/>
            <a:ext cx="3026236" cy="45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07" y="4482834"/>
            <a:ext cx="2717143" cy="1084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2E7C3D-73F5-9697-ED7D-5ED1B69AD9D9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353FF2-71EB-695C-0502-E5C6E1F8511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587288-2937-B99B-E99A-ED0328A0150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B9CFEF3-ACCF-D736-6A2E-B77C5DEE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4DEBA3CD-3B9A-DA2F-DFC5-58DBAF5B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07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D05FE1-3E8E-F81B-9597-17768A607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82F0E-3A2D-7496-55B3-3E99140BB9D9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solidFill>
                  <a:srgbClr val="32AEB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dirty="0">
              <a:solidFill>
                <a:srgbClr val="32AEB8"/>
              </a:solidFill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812B12-D2C1-4D77-1930-E410C4B43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ttribution">
            <a:extLst>
              <a:ext uri="{FF2B5EF4-FFF2-40B4-BE49-F238E27FC236}">
                <a16:creationId xmlns:a16="http://schemas.microsoft.com/office/drawing/2014/main" id="{09BC1719-34E3-F61E-747D-4E42781D66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997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9" y="1532587"/>
            <a:ext cx="2238712" cy="3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52293" y="312080"/>
            <a:ext cx="6606862" cy="5701012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Παιχνίδι:  Smart Heroes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Όταν πέφτει το σκοτάδι, πίσω από τους φωτεινούς ουρανοξύστες της Νέας Υόρκης, μια ομάδα 3 ιπτάμενων ηρώων, οι Dark Heroes, ξεπροβάλει για να σώσει τους κατοίκους από τη συμμορία του εκκεντρικού LIZARD.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παιχνίδι Smart Heroes, πρόκειται για ένα  διαδικτυακό παιχνίδι δράσης – περιπέτειας.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παιχνίδι περιέχει μη παραστατικές σκηνές βίας σε φανταστικούς χαρακτήρες.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παιχνίδι περιέχει χυδαία γλώσσα, σε ήπια μορφή.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παιχνίδι επιτρέπει τις συνομιλίες μέσω Chat, ωστόσο, τα αρνητικά σχόλια φιλτράρονται</a:t>
            </a:r>
            <a:r>
              <a:rPr lang="el-GR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Κυκλώστε την απάντησή σας: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ÎÏÎ¿ÏÎ­Î»ÎµÏÎ¼Î± ÎµÎ¹ÎºÏÎ½Î±Ï Î³Î¹Î± pegi 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02" y="4963780"/>
            <a:ext cx="3026236" cy="45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07" y="4871758"/>
            <a:ext cx="2717143" cy="1084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FBE96B-5E6B-4D3C-7B09-D9692FF6DDD4}"/>
              </a:ext>
            </a:extLst>
          </p:cNvPr>
          <p:cNvGrpSpPr/>
          <p:nvPr/>
        </p:nvGrpSpPr>
        <p:grpSpPr>
          <a:xfrm>
            <a:off x="117897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22E73E-B706-65CB-00AC-D52205D1C08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0A0258-3D56-ED3F-C3D3-4FA6CC2C75F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916AB22-10CC-C830-3DB8-226BC9219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93EA9B40-B010-3397-2B6A-4CA2B3455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23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1" y="6355034"/>
            <a:ext cx="572770" cy="44640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6298225"/>
            <a:ext cx="685730" cy="533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9" y="1532587"/>
            <a:ext cx="2238712" cy="3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52293" y="190598"/>
            <a:ext cx="6619741" cy="5822494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Παιχνίδι: Dark White: Το αφεντικό της Πόλης</a:t>
            </a:r>
            <a:endParaRPr lang="en-US" sz="2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Σε αυτή την πόλη δεν ησυχάζει κανείς. Ο Dark White, χτυπάει αλύπητα όποιον του αντιστέκεται, προσπαθώντας με όπλα και βία να κυριαρχήσει την πόλη Kansas.</a:t>
            </a:r>
            <a:endParaRPr lang="en-US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παιχνίδι Dark White: Το αφεντικό της Πόλης πρόκειται για ένα ηλεκτρονικό παιχνίδι δράσης – περιπέτειας.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 ήρωας εφαρμόζει κάθε μέσο (όπλα, βία, δολοφονίες) για να επιτύχει τους στόχους του.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παιχνίδι περιέχει σκηνές σκληρής βίας, οι οποίες, σε αρκετές περιπτώσεις, δημιουργούν αίσθημα αποστροφής.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Οι χαρακτήρες στο παιχνίδι συμμετέχουν σε αγοραπωλησίες ναρκωτικών και καπνίζουν.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Κυκλώστε την απάντησή σας: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ÎÏÎ¿ÏÎ­Î»ÎµÏÎ¼Î± ÎµÎ¹ÎºÏÎ½Î±Ï Î³Î¹Î± pegi 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61" y="4769308"/>
            <a:ext cx="3073459" cy="49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31" y="4767275"/>
            <a:ext cx="2749491" cy="11367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4CD9F9-C21E-F0F1-7CD5-9936BE0B3A7D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58F3E3-2FAC-98E2-9A98-217CC33516F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7D53BC-2FB5-B69B-824D-ECC876088E7E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529B42D-F548-F1D4-306D-1B7F8067C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BED13C78-3CB5-60EF-0E17-481412E19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92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9" y="1532587"/>
            <a:ext cx="2238712" cy="36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52293" y="312080"/>
            <a:ext cx="6310648" cy="5701012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Παιχνίδι:  Το Καραβάνι των Ζώων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καραβάνι έχει ξεκινήσει στον κόσμο της περιπέτειας. Ο LIZA το λιοντάρι μαζί με τους φίλους του, ταξιδεύουν στον κόσμο, συλλέγοντας αντικείμενα και λύνοντας έξυπνους γρίφους.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Το Καραβάνι των Ζώων, πρόκειται για ένα  ηλεκτρονικό παιχνίδι με εκπαιδευτική αξία.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είναι ένα ευχάριστο παιχνίδι, στο οποίο δεν υπάρχει αίσθηση "θανάτου".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παιχνίδι δεν περιέχει χυδαία γλώσσα ή βία.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παιχνίδι υπάρχει κάποια αίσθηση κινδύνου και τρομακτικοί ήχοι, αλλά εκτός από αυτό δεν υπάρχει απαράδεκτο περιεχόμενο.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Κυκλώστε την απάντησή σας: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ÎÏÎ¿ÏÎ­Î»ÎµÏÎ¼Î± ÎµÎ¹ÎºÏÎ½Î±Ï Î³Î¹Î± pegi 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81" y="4877514"/>
            <a:ext cx="3026236" cy="45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82" y="4849260"/>
            <a:ext cx="2717143" cy="1084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2B667B-B1A7-8B54-E4D2-2F24BBB1BE3C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FED8AC-AD91-BBC9-CE84-A9DAD5A8460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02BF0D-CC52-B7AB-D985-A6E5C8D0B99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13706B5-885C-FD1A-7CBC-B04B0DE32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0130BCB8-1F83-1DC5-65AA-9197351D8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5" y="773225"/>
            <a:ext cx="5621703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6</a:t>
            </a:r>
            <a:endParaRPr lang="el-GR" sz="2400" b="1" dirty="0">
              <a:solidFill>
                <a:prstClr val="black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Φιδάκι - Ας </a:t>
            </a:r>
            <a:r>
              <a:rPr lang="el-GR" sz="2400" b="1" dirty="0" err="1">
                <a:solidFill>
                  <a:prstClr val="black"/>
                </a:solidFill>
              </a:rPr>
              <a:t>απo</a:t>
            </a:r>
            <a:r>
              <a:rPr lang="el-GR" sz="2400" b="1" dirty="0">
                <a:solidFill>
                  <a:prstClr val="black"/>
                </a:solidFill>
              </a:rPr>
              <a:t>      </a:t>
            </a:r>
            <a:r>
              <a:rPr lang="el-GR" sz="2400" b="1" dirty="0" err="1">
                <a:solidFill>
                  <a:prstClr val="black"/>
                </a:solidFill>
              </a:rPr>
              <a:t>γουμε</a:t>
            </a:r>
            <a:r>
              <a:rPr lang="el-GR" sz="2400" b="1" dirty="0">
                <a:solidFill>
                  <a:prstClr val="black"/>
                </a:solidFill>
              </a:rPr>
              <a:t> τους Κινδύνους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atinLnBrk="1"/>
            <a:r>
              <a:rPr lang="el-GR" sz="2400" dirty="0">
                <a:solidFill>
                  <a:prstClr val="white"/>
                </a:solidFill>
              </a:rPr>
              <a:t>.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ÎÏÎ¿ÏÎ­Î»ÎµÏÎ¼Î± ÎµÎ¹ÎºÏÎ½Î±Ï Î³Î¹Î± ÏÎ¯Î´Î¹Î± ÎºÎ±Î¹ ÏÎºÎ¬Î»ÎµÏ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4" t="21621" r="33048" b="16890"/>
          <a:stretch/>
        </p:blipFill>
        <p:spPr bwMode="auto">
          <a:xfrm>
            <a:off x="5930265" y="1383667"/>
            <a:ext cx="331470" cy="311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237969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EB113A-2DC4-47B4-A8A5-2B3D9768EEBF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83C086-BF3E-0256-B572-025FEA635E4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794479-3755-6232-2DFA-6C9FA780E56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96D9461-D046-8232-A7B9-5C27660C9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A1647206-95CA-EADA-8249-BE2234B55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34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0" name="Rounded Rectangle 2059"/>
          <p:cNvSpPr>
            <a:spLocks noChangeArrowheads="1"/>
          </p:cNvSpPr>
          <p:nvPr/>
        </p:nvSpPr>
        <p:spPr bwMode="auto">
          <a:xfrm>
            <a:off x="3268770" y="275328"/>
            <a:ext cx="1839483" cy="174783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Έδωσα τον αριθμό του τηλεφώνου μου, σε ένα συμπαίκτη μου στο chatroom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60"/>
          <p:cNvSpPr>
            <a:spLocks noChangeArrowheads="1"/>
          </p:cNvSpPr>
          <p:nvPr/>
        </p:nvSpPr>
        <p:spPr bwMode="auto">
          <a:xfrm>
            <a:off x="5313098" y="275327"/>
            <a:ext cx="1843118" cy="174783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Άκουσα ένα παιδί της </a:t>
            </a:r>
            <a:r>
              <a:rPr kumimoji="0" lang="el-GR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</a:t>
            </a:r>
            <a:r>
              <a:rPr kumimoji="0" lang="el-GR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’΄ τάξης να παίζει το παιχνίδι - πρόκληση «Κόκκινος Ελέφαντας» και σκέφτηκα ότι θα ήταν ωραία ιδέα να το παίξω και εγώ</a:t>
            </a:r>
            <a:endParaRPr kumimoji="0" lang="el-G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062"/>
          <p:cNvSpPr>
            <a:spLocks noChangeArrowheads="1"/>
          </p:cNvSpPr>
          <p:nvPr/>
        </p:nvSpPr>
        <p:spPr bwMode="auto">
          <a:xfrm>
            <a:off x="9573161" y="275327"/>
            <a:ext cx="1771650" cy="1747837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Καθώς έπαιζα στο Διαδίκτυο, ακολούθησα μια διαφήμιση και έπαιξα ένα παιχνίδι τζόγου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063"/>
          <p:cNvSpPr>
            <a:spLocks noChangeArrowheads="1"/>
          </p:cNvSpPr>
          <p:nvPr/>
        </p:nvSpPr>
        <p:spPr bwMode="auto">
          <a:xfrm>
            <a:off x="3265135" y="2298493"/>
            <a:ext cx="1864955" cy="180642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Κατά την εγγραφή μου σε ένα διαδικτυακό παιχνίδι, έδωσα όλα τα στοιχεία μου (όνομα, τηλέφωνο, διεύθυνση, πιστωτική κάρτα της μητέρας μου)</a:t>
            </a:r>
            <a:endParaRPr kumimoji="0" lang="el-G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064"/>
          <p:cNvSpPr>
            <a:spLocks noChangeArrowheads="1"/>
          </p:cNvSpPr>
          <p:nvPr/>
        </p:nvSpPr>
        <p:spPr bwMode="auto">
          <a:xfrm>
            <a:off x="5313098" y="2305393"/>
            <a:ext cx="1843118" cy="173272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Χρησιμοποίησα webcam κατά τη συζήτηση με ένα άγνωστο παίχτη, στο chatroom του παιχνιδιού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065"/>
          <p:cNvSpPr>
            <a:spLocks noChangeArrowheads="1"/>
          </p:cNvSpPr>
          <p:nvPr/>
        </p:nvSpPr>
        <p:spPr bwMode="auto">
          <a:xfrm>
            <a:off x="7459628" y="2326873"/>
            <a:ext cx="1817454" cy="172792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Εγκατέστησα μια εφαρμογή στο κινητό μου για να με υπενθυμίζει να μην ξεχνιέμαι στα ηλεκτρονικά παιχνίδια 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ounded Rectangle 2066"/>
          <p:cNvSpPr>
            <a:spLocks noChangeArrowheads="1"/>
          </p:cNvSpPr>
          <p:nvPr/>
        </p:nvSpPr>
        <p:spPr bwMode="auto">
          <a:xfrm>
            <a:off x="9573161" y="2316162"/>
            <a:ext cx="1817454" cy="172195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Καθοδήγησα τον αδελφό μου να επιλέξει ένα παιχνίδι, κατάλληλο για την ηλικία του, χωρίς βία και όπλα 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ounded Rectangle 2067"/>
          <p:cNvSpPr>
            <a:spLocks noChangeArrowheads="1"/>
          </p:cNvSpPr>
          <p:nvPr/>
        </p:nvSpPr>
        <p:spPr bwMode="auto">
          <a:xfrm>
            <a:off x="3265135" y="4321326"/>
            <a:ext cx="1846752" cy="17920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Απέτρεψα ένα φίλο μου να συναντήσει κάποιον που γνώρισε σε ένα διαδικτυακό παιχνίδι 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68"/>
          <p:cNvSpPr>
            <a:spLocks noChangeArrowheads="1"/>
          </p:cNvSpPr>
          <p:nvPr/>
        </p:nvSpPr>
        <p:spPr bwMode="auto">
          <a:xfrm>
            <a:off x="5313098" y="4376166"/>
            <a:ext cx="1843118" cy="171532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Μίλησα στους γονείς μου για παίχτη, ο οποίος με ρωτούσε άβολες ερωτήσεις (ηλικία, διεύθυνση) στο Chat</a:t>
            </a:r>
            <a:endParaRPr kumimoji="0" lang="el-GR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069"/>
          <p:cNvSpPr>
            <a:spLocks noChangeArrowheads="1"/>
          </p:cNvSpPr>
          <p:nvPr/>
        </p:nvSpPr>
        <p:spPr bwMode="auto">
          <a:xfrm>
            <a:off x="7522568" y="4357494"/>
            <a:ext cx="1817454" cy="171124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1400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Arial"/>
              </a:rPr>
              <a:t>Ανέφερα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και μπλόκαρα ένα παίχτη, ο οποίος βρίζει στο Chat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0" name="Rounded Rectangle 2070"/>
          <p:cNvSpPr>
            <a:spLocks noChangeArrowheads="1"/>
          </p:cNvSpPr>
          <p:nvPr/>
        </p:nvSpPr>
        <p:spPr bwMode="auto">
          <a:xfrm>
            <a:off x="9579028" y="4331113"/>
            <a:ext cx="1811587" cy="171124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Παίζω ηλεκτρονικά/διαδικτυακά παιχνίδια,  για μια ώρα, αφού τελειώσω το διάβασμα για το σχολείο</a:t>
            </a:r>
            <a:endParaRPr kumimoji="0" lang="el-G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3181082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899829" rIns="450708" bIns="4824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3181082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52295" y="275327"/>
            <a:ext cx="1824787" cy="174783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3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3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Χρησιμοποίησα την πιστωτική κάρτα της μητέρας μου, για να αγοράσω επιπλέον χρόνο και όπλα στο παιχνίδι</a:t>
            </a:r>
            <a:endParaRPr lang="en-US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1245AE-AFBD-1CA2-EF42-C4ADD9FB660C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E226B2-8B2D-8659-3C37-88793669360E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B03992-6842-7894-E6A4-BF185C909BE9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48F0D28-0C3C-75FD-2725-DF5685D82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494BFD59-4077-9C4A-113A-995057F8A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693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21010790">
            <a:off x="4130163" y="1228077"/>
            <a:ext cx="4263665" cy="4666120"/>
            <a:chOff x="629464" y="1400096"/>
            <a:chExt cx="3762395" cy="4349886"/>
          </a:xfrm>
        </p:grpSpPr>
        <p:pic>
          <p:nvPicPr>
            <p:cNvPr id="18" name="Picture 2" descr="ÎÏÎ¿ÏÎ­Î»ÎµÏÎ¼Î± ÎµÎ¹ÎºÏÎ½Î±Ï Î³Î¹Î± BULLET LIS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5" t="11459" r="22607" b="17142"/>
            <a:stretch/>
          </p:blipFill>
          <p:spPr bwMode="auto">
            <a:xfrm>
              <a:off x="629464" y="1400096"/>
              <a:ext cx="3762395" cy="434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94227" y="2168343"/>
              <a:ext cx="2405575" cy="3107042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1531" y="240852"/>
            <a:ext cx="8937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u="sng" dirty="0"/>
              <a:t>Κίνδυνοι από την απασχόληση με τα  ηλεκτρονικά/ διαδικτυακά παιχνίδια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 rot="20935043">
            <a:off x="4920252" y="2421603"/>
            <a:ext cx="2400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……………………….…….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………………………….….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……………………………..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…………….……….………	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7704">
            <a:off x="5156664" y="3681000"/>
            <a:ext cx="2391896" cy="13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19" y="3324913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981937" y="4423447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8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BEAD9-7BE3-B58F-FB77-314AA5880350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4E1DDC-A012-6061-817F-C064FAAE452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C00E11-7D5C-DBA7-C2D1-E27DF592640B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4F84A10-088D-DF4E-8939-0B8CF12EE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5E828335-9ED9-12C9-86CB-83BD709BA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87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6" y="773225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7: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Σε ποιον κόσμο ζεις;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atinLnBrk="1"/>
            <a:r>
              <a:rPr lang="el-GR" sz="2400" b="1" dirty="0">
                <a:solidFill>
                  <a:schemeClr val="tx1"/>
                </a:solidFill>
              </a:rPr>
              <a:t>Συμπληρώστε τον πίνακα καταγραφής του χρόνου, </a:t>
            </a:r>
          </a:p>
          <a:p>
            <a:pPr latinLnBrk="1"/>
            <a:r>
              <a:rPr lang="el-GR" sz="2400" b="1" dirty="0">
                <a:solidFill>
                  <a:schemeClr val="tx1"/>
                </a:solidFill>
              </a:rPr>
              <a:t>τον οποίο αφιερώνετε μπροστά σε ψηφιακές </a:t>
            </a:r>
            <a:endParaRPr lang="el-GR" sz="2400" b="1" dirty="0">
              <a:solidFill>
                <a:schemeClr val="tx1"/>
              </a:solidFill>
              <a:cs typeface="Calibri"/>
            </a:endParaRPr>
          </a:p>
          <a:p>
            <a:pPr latinLnBrk="1"/>
            <a:r>
              <a:rPr lang="el-GR" sz="2400" b="1" dirty="0">
                <a:solidFill>
                  <a:schemeClr val="tx1"/>
                </a:solidFill>
              </a:rPr>
              <a:t>συσκευές, κατά τη διάρκεια μιας τυπικής σας </a:t>
            </a:r>
          </a:p>
          <a:p>
            <a:pPr latinLnBrk="1"/>
            <a:r>
              <a:rPr lang="el-GR" sz="2400" b="1" dirty="0">
                <a:solidFill>
                  <a:schemeClr val="tx1"/>
                </a:solidFill>
              </a:rPr>
              <a:t>ημέρας.</a:t>
            </a:r>
            <a:r>
              <a:rPr lang="el-GR" sz="2400" dirty="0"/>
              <a:t>.</a:t>
            </a:r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237969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10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rgbClr val="32AE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>
                  <a:defRPr/>
                </a:pPr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1">
                <a:defRPr/>
              </a:pPr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CC71B7-6C04-A177-6489-840673FFA181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40715D-402D-5296-559F-6A4BC72BC73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39D03-5EF5-D66F-8A7E-3D8DE1FB7A4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758EAA0-561B-878F-75E0-7BC036E18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7C6064CE-A138-D54B-A5E5-E49271C8E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05188"/>
              </p:ext>
            </p:extLst>
          </p:nvPr>
        </p:nvGraphicFramePr>
        <p:xfrm>
          <a:off x="2635519" y="1069920"/>
          <a:ext cx="8616051" cy="432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9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Α/Α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300">
                          <a:effectLst/>
                        </a:rPr>
                        <a:t>ΣΥΝΟΛΟ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3.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4.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5.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6.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7.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8.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9.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10.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11.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12.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13.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14.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3" marR="5730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2054" name="Picture 95" descr="computer%20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00" y="1140583"/>
            <a:ext cx="117316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94" descr="ÎÏÎ¿ÏÎ­Î»ÎµÏÎ¼Î± ÎµÎ¹ÎºÏÎ½Î±Ï Î³Î¹Î± tv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0"/>
          <a:stretch>
            <a:fillRect/>
          </a:stretch>
        </p:blipFill>
        <p:spPr bwMode="auto">
          <a:xfrm>
            <a:off x="4885239" y="1120532"/>
            <a:ext cx="925512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9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17977" r="25092" b="17808"/>
          <a:stretch/>
        </p:blipFill>
        <p:spPr bwMode="auto">
          <a:xfrm>
            <a:off x="6332564" y="1151756"/>
            <a:ext cx="708339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Î£ÏÎµÏÎ¹ÎºÎ® ÎµÎ¹ÎºÏÎ½Î±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879" y="1153256"/>
            <a:ext cx="1115695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Î£ÏÎµÏÎ¹ÎºÎ® ÎµÎ¹ÎºÏÎ½Î±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14" y="1062770"/>
            <a:ext cx="1001166" cy="950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98212" y="168910"/>
            <a:ext cx="85355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ÎÏÎ¿ÏÎ­Î»ÎµÏÎ¼Î± ÎµÎ¹ÎºÏÎ½Î±Ï Î³Î¹Î± clock clipart"/>
          <p:cNvPicPr/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36" y="182553"/>
            <a:ext cx="655306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66624" y="380040"/>
            <a:ext cx="85355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Χρόνος </a:t>
            </a:r>
            <a:r>
              <a:rPr kumimoji="0" lang="el-GR" altLang="en-US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(σε λεπτά)</a:t>
            </a:r>
            <a:r>
              <a:rPr kumimoji="0" lang="el-GR" altLang="en-US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l-GR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μπροστά από ….. την ημέρα  </a:t>
            </a:r>
            <a:r>
              <a:rPr kumimoji="0" lang="el-GR" altLang="en-US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(μέσος όρος)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3C5138-B711-3B45-FE28-50442693549F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840D15-75B0-B2F5-AEAE-0EE58EE95E1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0D75F1-B1D3-C8E2-E768-E1732B8A562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D784831-F638-9E53-2849-8DD7A3C02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E25056E5-B492-8575-DC56-3AEB21243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0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</a:t>
            </a:r>
            <a:r>
              <a:rPr lang="en-US" sz="2400" b="1" dirty="0">
                <a:solidFill>
                  <a:prstClr val="black"/>
                </a:solidFill>
              </a:rPr>
              <a:t>7</a:t>
            </a:r>
            <a:r>
              <a:rPr lang="el-GR" sz="2400" b="1" dirty="0">
                <a:solidFill>
                  <a:prstClr val="black"/>
                </a:solidFill>
              </a:rPr>
              <a:t>:</a:t>
            </a:r>
          </a:p>
          <a:p>
            <a:r>
              <a:rPr lang="el-GR" sz="2400" b="1" u="sng" dirty="0">
                <a:solidFill>
                  <a:schemeClr val="tx1"/>
                </a:solidFill>
              </a:rPr>
              <a:t>Σε ποιον κόσμο ζεις;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23" y="1147417"/>
            <a:ext cx="7382489" cy="4038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1729" y="5525917"/>
            <a:ext cx="3281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2AE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https://youtu.be/Boa3JNVmf-Q</a:t>
            </a:r>
            <a:r>
              <a:rPr lang="en-US" b="1" dirty="0">
                <a:solidFill>
                  <a:srgbClr val="32AEB8"/>
                </a:solidFill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48E63-F567-AD52-A7BB-83D6F21491BD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65498C-8CA5-5F64-FB3F-ADF4C968E01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23CC55-88F8-3ED1-DCBA-752C1BF7BC72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9FFF305-BF0E-A9E0-0E83-E7EEA1BEF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12FE410A-9821-3608-DC76-776B4C9BF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072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26233" y="11539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3" y="263609"/>
            <a:ext cx="8401422" cy="58920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440438">
            <a:off x="3324771" y="626316"/>
            <a:ext cx="50161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Ποιες οι συνέπειες από την πολύωρη ενασχόληση με τα ηλεκτρονικά και διαδικτυακά παιχνίδια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37888">
            <a:off x="7548547" y="925403"/>
            <a:ext cx="344774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dirty="0">
                <a:solidFill>
                  <a:prstClr val="white"/>
                </a:solidFill>
              </a:rPr>
              <a:t>Τι νομίζετε ότι μπορείτε να κάνετε, ώστε να περιορίσετε την πολύωρη ενασχόλησή σας με τα παιχνίδια στις ψηφιακές κονσόλες και το διαδίκτυο;</a:t>
            </a:r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0518" y="1109306"/>
            <a:ext cx="7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!!</a:t>
            </a:r>
          </a:p>
        </p:txBody>
      </p:sp>
      <p:sp>
        <p:nvSpPr>
          <p:cNvPr id="29" name="TextBox 28"/>
          <p:cNvSpPr txBox="1"/>
          <p:nvPr/>
        </p:nvSpPr>
        <p:spPr>
          <a:xfrm rot="317238">
            <a:off x="5466992" y="2147989"/>
            <a:ext cx="16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????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0543" y="2642622"/>
            <a:ext cx="5205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Αναφέρετε εναλλακτικές δραστηριότητες ….</a:t>
            </a: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3FE3CA-BD8D-071F-6151-9320ED622153}"/>
              </a:ext>
            </a:extLst>
          </p:cNvPr>
          <p:cNvGrpSpPr/>
          <p:nvPr/>
        </p:nvGrpSpPr>
        <p:grpSpPr>
          <a:xfrm>
            <a:off x="117897" y="6233893"/>
            <a:ext cx="11989695" cy="638175"/>
            <a:chOff x="202305" y="6219825"/>
            <a:chExt cx="11989695" cy="6381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C6CFAB-7D8F-6DA8-0F73-02D1B0BEAF7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0FD25A-310B-8490-58AA-9B11BFCD3E49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E35F587-7D54-2F94-7C47-1B5D6195D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DF68DB74-944A-AA16-4DAB-848473F3B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258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752" y="672521"/>
            <a:ext cx="8062175" cy="5119974"/>
          </a:xfrm>
          <a:prstGeom prst="rect">
            <a:avLst/>
          </a:prstGeom>
          <a:solidFill>
            <a:srgbClr val="E1F5F7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εντοπίζουν τα οφέλη που προκύπτουν μέσα από την ενασχόληση με τα ηλεκτρονικά και διαδικτυακά παιχνίδια.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εντοπίζουν και κατανοούν πιθανούς κινδύνους και προκλήσεις, κατά την ενασχόλησή τους με τα ηλεκτρονικά και διαδικτυακά παιχνίδια.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θέτουν κριτήρια επιλογής ενός ηλεκτρονικού ή διαδικτυακού παιχνιδιού και να γνωρίσουν αποτελεσματικούς τρόπους διαχείρισης και αντιμετώπισης πιθανών κινδύνων και προκλήσεων, σε αυτά.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64"/>
          <a:stretch/>
        </p:blipFill>
        <p:spPr>
          <a:xfrm>
            <a:off x="0" y="1622738"/>
            <a:ext cx="3541690" cy="4155886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43819" y="814188"/>
            <a:ext cx="6851561" cy="562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Στόχοι Ενότητας: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B6C937-05C6-C09D-E212-4498591A5999}"/>
              </a:ext>
            </a:extLst>
          </p:cNvPr>
          <p:cNvGrpSpPr/>
          <p:nvPr/>
        </p:nvGrpSpPr>
        <p:grpSpPr>
          <a:xfrm>
            <a:off x="131965" y="6219825"/>
            <a:ext cx="11989695" cy="638175"/>
            <a:chOff x="202305" y="6219825"/>
            <a:chExt cx="11989695" cy="638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BF698A-98F7-B915-85A3-7A24BCB9403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DE355E-E34B-15F3-314F-CDC3A488C94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F11FD3-A8EC-86EF-C9C6-85355C9DE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4F2F5B0D-A90D-5651-FD19-0C74297E5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07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953" y="576882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98212" y="168910"/>
            <a:ext cx="85355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32109"/>
              </p:ext>
            </p:extLst>
          </p:nvPr>
        </p:nvGraphicFramePr>
        <p:xfrm>
          <a:off x="2865437" y="216821"/>
          <a:ext cx="7788275" cy="593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88787" imgH="5938296" progId="Word.Document.12">
                  <p:embed/>
                </p:oleObj>
              </mc:Choice>
              <mc:Fallback>
                <p:oleObj name="Document" r:id="rId2" imgW="7788787" imgH="5938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5437" y="216821"/>
                        <a:ext cx="7788275" cy="593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E608F7F-C02F-A06F-6B20-F7F229EC00E0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7D1455-D796-849C-242D-50E54625BA93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090A97-1B89-EB45-82EC-2D130707083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3202F93-2E8E-AA6A-505A-96FCECCD9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79D9D0F7-CEFE-8E31-F8E4-63132DA3E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82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1707" y="2189409"/>
            <a:ext cx="4494726" cy="32454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Παίζω</a:t>
            </a:r>
          </a:p>
          <a:p>
            <a:pPr algn="ctr"/>
            <a:r>
              <a:rPr lang="el-GR" sz="5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l-GR" sz="5400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</a:t>
            </a:r>
            <a:r>
              <a:rPr lang="el-GR" sz="5400" b="1" dirty="0">
                <a:solidFill>
                  <a:srgbClr val="D71DC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5400" b="1" dirty="0">
                <a:solidFill>
                  <a:srgbClr val="F4B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l-GR" sz="5400" b="1" dirty="0">
                <a:solidFill>
                  <a:srgbClr val="E8ED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endParaRPr lang="en-US" sz="5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3" y="287815"/>
            <a:ext cx="1015985" cy="10159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0482" y="1303800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10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46995" y="3155324"/>
            <a:ext cx="4598492" cy="266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r>
              <a:rPr lang="el-GR" sz="2400" dirty="0"/>
              <a:t> </a:t>
            </a:r>
            <a:r>
              <a:rPr lang="el-GR" sz="2400" b="1" dirty="0">
                <a:solidFill>
                  <a:schemeClr val="tx1"/>
                </a:solidFill>
              </a:rPr>
              <a:t>Κανόνες – συμβουλές,  για την</a:t>
            </a:r>
          </a:p>
          <a:p>
            <a:pPr algn="ctr" latinLnBrk="1"/>
            <a:r>
              <a:rPr lang="el-GR" sz="2400" b="1" dirty="0">
                <a:solidFill>
                  <a:schemeClr val="tx1"/>
                </a:solidFill>
              </a:rPr>
              <a:t> προστασία από τους κινδύνους, </a:t>
            </a:r>
          </a:p>
          <a:p>
            <a:pPr algn="ctr" latinLnBrk="1"/>
            <a:r>
              <a:rPr lang="el-GR" sz="2400" b="1" dirty="0">
                <a:solidFill>
                  <a:schemeClr val="tx1"/>
                </a:solidFill>
              </a:rPr>
              <a:t>κατά την ενασχόληση με τα </a:t>
            </a:r>
          </a:p>
          <a:p>
            <a:pPr algn="ctr" latinLnBrk="1"/>
            <a:r>
              <a:rPr lang="el-GR" sz="2400" b="1" dirty="0">
                <a:solidFill>
                  <a:schemeClr val="tx1"/>
                </a:solidFill>
              </a:rPr>
              <a:t>ηλεκτρονικά και διαδικτυακά </a:t>
            </a:r>
          </a:p>
          <a:p>
            <a:pPr algn="ctr" latinLnBrk="1"/>
            <a:r>
              <a:rPr lang="el-GR" sz="2400" b="1" dirty="0">
                <a:solidFill>
                  <a:schemeClr val="tx1"/>
                </a:solidFill>
              </a:rPr>
              <a:t>παιχνίδια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754116" y="773225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Δραστηριότητα 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l-GR" sz="2400" b="1" dirty="0">
                <a:solidFill>
                  <a:schemeClr val="tx1"/>
                </a:solidFill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Τα ηλεκτρονικά / διαδικτυακά παιχνίδια που μας αρέσει να παίζουμε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Γράψτε στο post-</a:t>
            </a:r>
            <a:r>
              <a:rPr lang="el-GR" sz="2400" b="1" dirty="0" err="1">
                <a:solidFill>
                  <a:schemeClr val="tx1"/>
                </a:solidFill>
              </a:rPr>
              <a:t>it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note</a:t>
            </a:r>
            <a:r>
              <a:rPr lang="el-GR" sz="2400" b="1" dirty="0">
                <a:solidFill>
                  <a:schemeClr val="tx1"/>
                </a:solidFill>
              </a:rPr>
              <a:t>, το αγαπημένο σας ηλεκτρονικό ή διαδικτυακό παιχνίδι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l-GR" sz="2400" b="1" dirty="0">
                <a:solidFill>
                  <a:schemeClr val="tx1"/>
                </a:solidFill>
              </a:rPr>
              <a:t>ώστε να δημιουργήσουμε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l-GR" sz="2400" b="1" dirty="0">
                <a:solidFill>
                  <a:schemeClr val="tx1"/>
                </a:solidFill>
              </a:rPr>
              <a:t>μια αφίσα με τα αγαπημένα σας ηλεκτρονικά ή διαδικτυακά παιχνίδια.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rgbClr val="32AE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237969" y="1187891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8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6123A2-4338-FFF3-F7C4-4E73E002DA9B}"/>
              </a:ext>
            </a:extLst>
          </p:cNvPr>
          <p:cNvGrpSpPr/>
          <p:nvPr/>
        </p:nvGrpSpPr>
        <p:grpSpPr>
          <a:xfrm>
            <a:off x="131965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8074F9-41CA-6A85-4D55-81D4568B2E63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2EE899-3D30-E998-FE4D-4CF8299CDF4F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C7980E3-36C9-FBF9-F2D7-2AE6F735F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C234579B-D11B-25A9-7000-D613ED41D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633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55658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94" y="506182"/>
            <a:ext cx="8566329" cy="5115386"/>
          </a:xfrm>
          <a:prstGeom prst="rect">
            <a:avLst/>
          </a:prstGeom>
        </p:spPr>
      </p:pic>
      <p:pic>
        <p:nvPicPr>
          <p:cNvPr id="29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3090930" y="4717384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3123662" y="4323909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3913299" y="4717384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4819915" y="4732121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3913298" y="3928955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Î£ÏÎµÏÎ¹ÎºÎ® ÎµÎ¹ÎºÏÎ½Î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7038" r="23430" b="18383"/>
          <a:stretch/>
        </p:blipFill>
        <p:spPr bwMode="auto">
          <a:xfrm>
            <a:off x="3946031" y="4323909"/>
            <a:ext cx="360609" cy="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AB74E63-68B5-8FDA-4500-65B8576E9BF7}"/>
              </a:ext>
            </a:extLst>
          </p:cNvPr>
          <p:cNvGrpSpPr/>
          <p:nvPr/>
        </p:nvGrpSpPr>
        <p:grpSpPr>
          <a:xfrm>
            <a:off x="131965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998267-656B-687A-ABC2-5DBDDA2DC5F2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4D4312E-8B1B-6C61-F4D2-0C7BBEED78E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C579F4B-216D-3A90-F6D9-768B7D652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0F768927-2DD9-30B7-AD62-C252F084B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09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0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2:</a:t>
            </a:r>
          </a:p>
          <a:p>
            <a:r>
              <a:rPr lang="el-GR" sz="2400" b="1" dirty="0">
                <a:solidFill>
                  <a:prstClr val="black"/>
                </a:solidFill>
              </a:rPr>
              <a:t>Παίζω … αλλά Μαθαίνω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6039" y="5618024"/>
            <a:ext cx="334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32AEB8"/>
                </a:solidFill>
                <a:effectLst/>
                <a:latin typeface="Calibri" panose="020F0502020204030204" pitchFamily="34" charset="0"/>
              </a:rPr>
              <a:t>https://youtu.be/KJOpB5GsQ4c</a:t>
            </a:r>
            <a:r>
              <a:rPr lang="en-US" b="1" dirty="0">
                <a:solidFill>
                  <a:srgbClr val="32AEB8"/>
                </a:solidFill>
              </a:rPr>
              <a:t> </a:t>
            </a:r>
            <a:r>
              <a:rPr lang="el-GR" b="1" dirty="0">
                <a:solidFill>
                  <a:srgbClr val="32AEB8"/>
                </a:solidFill>
              </a:rPr>
              <a:t> </a:t>
            </a:r>
            <a:endParaRPr lang="en-US" b="1" dirty="0">
              <a:solidFill>
                <a:srgbClr val="32AEB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82" y="1239976"/>
            <a:ext cx="7154930" cy="4024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73" y="4455309"/>
            <a:ext cx="1015985" cy="1015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53712" y="5471294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4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04E2D-5EBA-907B-F9ED-6D48F866C177}"/>
              </a:ext>
            </a:extLst>
          </p:cNvPr>
          <p:cNvGrpSpPr/>
          <p:nvPr/>
        </p:nvGrpSpPr>
        <p:grpSpPr>
          <a:xfrm>
            <a:off x="131965" y="6233893"/>
            <a:ext cx="11989695" cy="638175"/>
            <a:chOff x="202305" y="6219825"/>
            <a:chExt cx="11989695" cy="6381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7FCABD-726A-CBC0-A283-9FA479A1DA7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32ADD0-B7E1-ADC2-7FF6-FABEACB17012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800C9B0-1C65-B1C6-AC9A-FB08EC8ED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5" name="Picture 14" descr="A logo of an owl&#10;&#10;Description automatically generated">
                <a:extLst>
                  <a:ext uri="{FF2B5EF4-FFF2-40B4-BE49-F238E27FC236}">
                    <a16:creationId xmlns:a16="http://schemas.microsoft.com/office/drawing/2014/main" id="{A730DF12-7F5D-8855-7D4B-456B500D3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13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26233" y="11539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3" y="263609"/>
            <a:ext cx="8401422" cy="58920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440438">
            <a:off x="3324771" y="841759"/>
            <a:ext cx="5016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Γιατί σας αρέσει να παίζετε ηλεκτρονικά / διαδικτυακά παιχνίδια;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37888">
            <a:off x="7579348" y="995524"/>
            <a:ext cx="3447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500" dirty="0">
                <a:solidFill>
                  <a:schemeClr val="bg1"/>
                </a:solidFill>
              </a:rPr>
              <a:t>Τι νομίζετε ότι μπορεί να κερδίσει κάποιος/κάποια παίζοντας ηλεκτρονικά / διαδικτυακά παιχνίδια;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0518" y="1109306"/>
            <a:ext cx="7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oudy Stout" panose="0202090407030B020401" pitchFamily="18" charset="0"/>
              </a:rPr>
              <a:t>!!</a:t>
            </a:r>
          </a:p>
        </p:txBody>
      </p:sp>
      <p:sp>
        <p:nvSpPr>
          <p:cNvPr id="29" name="TextBox 28"/>
          <p:cNvSpPr txBox="1"/>
          <p:nvPr/>
        </p:nvSpPr>
        <p:spPr>
          <a:xfrm rot="317238">
            <a:off x="5076617" y="1828148"/>
            <a:ext cx="16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oudy Stout" panose="0202090407030B020401" pitchFamily="18" charset="0"/>
              </a:rPr>
              <a:t>????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204" y="2318093"/>
            <a:ext cx="5205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Το κορίτσι στο βίντεο ωφελείται από την ενασχόληση του με το παιχνίδι στον υπολογιστή;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1160768">
            <a:off x="6384124" y="2959844"/>
            <a:ext cx="41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dirty="0">
                <a:solidFill>
                  <a:schemeClr val="bg1"/>
                </a:solidFill>
              </a:rPr>
              <a:t>	Τι δεξιότητες, νομίζετε, τη βοηθούσε να αναπτύξει;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EC1634-7BF3-89B9-C50A-522D4DFFBDCA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19352-D5FC-632B-9FAA-37CC88842FF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1A6145-9C09-90C7-109D-FB5F01D3578A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A803A59-3E30-AE8F-F8E7-36DBCE398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66E5009B-EB0C-1CBF-CBC4-1414505E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1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2717692" y="1873877"/>
            <a:ext cx="7585656" cy="3992450"/>
          </a:xfrm>
          <a:prstGeom prst="leftArrowCallout">
            <a:avLst/>
          </a:prstGeom>
          <a:solidFill>
            <a:srgbClr val="E1F5F7"/>
          </a:solidFill>
          <a:ln>
            <a:solidFill>
              <a:srgbClr val="26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8959" y="2118766"/>
            <a:ext cx="4193290" cy="349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Αφού μελετήσετε και συζητήσετε στις ομάδες σας, τις πηγές, καταγράψτε στο φύλλο εργασίας 2.3, (το οποίο βρίσκεται … ) τα θετικά/πλεονεκτήματα της απασχόλησης με τα ψηφιακά / διαδικτυακά παιχνίδια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62895" y="220403"/>
            <a:ext cx="7040453" cy="1454749"/>
            <a:chOff x="2762442" y="470213"/>
            <a:chExt cx="7040453" cy="1454749"/>
          </a:xfrm>
        </p:grpSpPr>
        <p:grpSp>
          <p:nvGrpSpPr>
            <p:cNvPr id="20" name="Group 19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32AEB8"/>
            </a:solidFill>
            <a:ln>
              <a:solidFill>
                <a:srgbClr val="32A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073315" y="413178"/>
            <a:ext cx="6230033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Δραστηριότητα 2: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Παίζω … αλλά Μαθαίνω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2682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82" y="4327122"/>
            <a:ext cx="1015985" cy="10159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569021" y="5343107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8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3708C-9176-C5DF-333E-C91BC2AB7226}"/>
              </a:ext>
            </a:extLst>
          </p:cNvPr>
          <p:cNvGrpSpPr/>
          <p:nvPr/>
        </p:nvGrpSpPr>
        <p:grpSpPr>
          <a:xfrm>
            <a:off x="2231385" y="6258524"/>
            <a:ext cx="9758310" cy="638175"/>
            <a:chOff x="2433690" y="6219825"/>
            <a:chExt cx="9758310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7C6224-6391-67E3-F8CE-815428503D4B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49E9C2-714E-3F77-66DC-309A6D1E2DAD}"/>
                </a:ext>
              </a:extLst>
            </p:cNvPr>
            <p:cNvGrpSpPr/>
            <p:nvPr/>
          </p:nvGrpSpPr>
          <p:grpSpPr>
            <a:xfrm>
              <a:off x="2433690" y="6295476"/>
              <a:ext cx="1151554" cy="523825"/>
              <a:chOff x="2433690" y="6295476"/>
              <a:chExt cx="1151554" cy="52382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D383A84-05DA-038D-7495-B2EA69E99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2312" y="6295476"/>
                <a:ext cx="672932" cy="523825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82DF648C-4426-044B-462F-2467B63E4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3690" y="6304319"/>
                <a:ext cx="478622" cy="4741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97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21010790">
            <a:off x="4130163" y="1228077"/>
            <a:ext cx="4263665" cy="4666120"/>
            <a:chOff x="629464" y="1400096"/>
            <a:chExt cx="3762395" cy="4349886"/>
          </a:xfrm>
        </p:grpSpPr>
        <p:pic>
          <p:nvPicPr>
            <p:cNvPr id="18" name="Picture 2" descr="ÎÏÎ¿ÏÎ­Î»ÎµÏÎ¼Î± ÎµÎ¹ÎºÏÎ½Î±Ï Î³Î¹Î± BULLET LIS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5" t="11459" r="22607" b="17142"/>
            <a:stretch/>
          </p:blipFill>
          <p:spPr bwMode="auto">
            <a:xfrm>
              <a:off x="629464" y="1400096"/>
              <a:ext cx="3762395" cy="434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94227" y="2168343"/>
              <a:ext cx="2405575" cy="3107042"/>
            </a:xfrm>
            <a:prstGeom prst="rect">
              <a:avLst/>
            </a:prstGeom>
            <a:solidFill>
              <a:srgbClr val="32A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32A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32AEB8"/>
          </a:solidFill>
          <a:ln>
            <a:solidFill>
              <a:srgbClr val="32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1531" y="240852"/>
            <a:ext cx="8937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u="sng" dirty="0"/>
              <a:t>Θετικά/πλεονεκτήματα της απασχόλησης με τα ηλεκτρονικά / διαδικτυακά παιχνίδια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 rot="20935043">
            <a:off x="4920252" y="2421603"/>
            <a:ext cx="2400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l-GR" sz="1600" dirty="0"/>
              <a:t>……………………….…….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………………………….….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……………………………..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…………….……….………	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7704">
            <a:off x="5156664" y="3681000"/>
            <a:ext cx="2391896" cy="13501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9D4BC39-0717-6765-E3E7-9967A45C62F1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8753D3-ADE5-FBA6-00E2-9E73DD2FA3AD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009F1F-AC53-7F7C-A3D3-D666D534382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CD8451-0BDA-E5EB-898F-385ED376C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67B5DE98-02B3-CD3E-E90C-FCCF412F1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81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C7DD10-03C0-49FA-AAD8-4EF71DC52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A294E-009B-4D06-8602-29019A610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22e29b-4d35-46d0-8019-0da1d477def0"/>
    <ds:schemaRef ds:uri="d90e524c-bc8a-4831-a335-e395a3654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1648</Words>
  <Application>Microsoft Office PowerPoint</Application>
  <PresentationFormat>Widescreen</PresentationFormat>
  <Paragraphs>383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Goudy Stout</vt:lpstr>
      <vt:lpstr>Source Sans Pro</vt:lpstr>
      <vt:lpstr>Symbol</vt:lpstr>
      <vt:lpstr>Wingdings</vt:lpstr>
      <vt:lpstr>Contents Slide Master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Panayiota Hadjittofi</dc:creator>
  <cp:lastModifiedBy>Παναγιώτα Ιωάννου</cp:lastModifiedBy>
  <cp:revision>118</cp:revision>
  <dcterms:created xsi:type="dcterms:W3CDTF">2018-09-06T06:29:54Z</dcterms:created>
  <dcterms:modified xsi:type="dcterms:W3CDTF">2023-10-20T12:12:02Z</dcterms:modified>
</cp:coreProperties>
</file>