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708" r:id="rId4"/>
    <p:sldMasterId id="2147483897" r:id="rId5"/>
  </p:sldMasterIdLst>
  <p:notesMasterIdLst>
    <p:notesMasterId r:id="rId36"/>
  </p:notesMasterIdLst>
  <p:handoutMasterIdLst>
    <p:handoutMasterId r:id="rId37"/>
  </p:handoutMasterIdLst>
  <p:sldIdLst>
    <p:sldId id="256" r:id="rId6"/>
    <p:sldId id="298" r:id="rId7"/>
    <p:sldId id="267" r:id="rId8"/>
    <p:sldId id="271" r:id="rId9"/>
    <p:sldId id="294" r:id="rId10"/>
    <p:sldId id="295" r:id="rId11"/>
    <p:sldId id="273" r:id="rId12"/>
    <p:sldId id="269" r:id="rId13"/>
    <p:sldId id="275" r:id="rId14"/>
    <p:sldId id="276" r:id="rId15"/>
    <p:sldId id="277" r:id="rId16"/>
    <p:sldId id="278" r:id="rId17"/>
    <p:sldId id="274" r:id="rId18"/>
    <p:sldId id="279" r:id="rId19"/>
    <p:sldId id="280" r:id="rId20"/>
    <p:sldId id="281" r:id="rId21"/>
    <p:sldId id="282" r:id="rId22"/>
    <p:sldId id="283" r:id="rId23"/>
    <p:sldId id="284" r:id="rId24"/>
    <p:sldId id="287" r:id="rId25"/>
    <p:sldId id="286" r:id="rId26"/>
    <p:sldId id="285" r:id="rId27"/>
    <p:sldId id="288" r:id="rId28"/>
    <p:sldId id="289" r:id="rId29"/>
    <p:sldId id="290" r:id="rId30"/>
    <p:sldId id="291" r:id="rId31"/>
    <p:sldId id="292" r:id="rId32"/>
    <p:sldId id="293" r:id="rId33"/>
    <p:sldId id="296" r:id="rId34"/>
    <p:sldId id="297" r:id="rId35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ayiota Hadjittofi" initials="PH" lastIdx="4" clrIdx="0">
    <p:extLst>
      <p:ext uri="{19B8F6BF-5375-455C-9EA6-DF929625EA0E}">
        <p15:presenceInfo xmlns:p15="http://schemas.microsoft.com/office/powerpoint/2012/main" userId="S-1-5-21-2788066752-1823107075-1767043758-1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2A40D"/>
    <a:srgbClr val="26828A"/>
    <a:srgbClr val="32AEB8"/>
    <a:srgbClr val="68CED6"/>
    <a:srgbClr val="FFA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FD86C-C310-4744-BF72-BD640A43D5D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0F72-FE38-45D9-9CAE-D722850F0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9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E318-EC14-43FA-AB39-09993436EB7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4E80-C918-4AE5-A534-796DF61BA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AF7037-D0F7-4C76-B7FC-F5FD18CE138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25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1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3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2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11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4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73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8658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499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17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4068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673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059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810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041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675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8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2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16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34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1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7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59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3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62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1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14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0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2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9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3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80260-35B5-4DE1-944C-D406F7631F7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5F32-C976-441D-9A74-2BDF188F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95" r:id="rId12"/>
    <p:sldLayoutId id="214748389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74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E9E2-0D63-4179-A603-C661367472E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9ADF-51D6-47B0-A3A9-741CFA1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Cjj1oXQ0K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reativecommons.org/licenses/by-nc-sa/4.0/?ref=chooser-v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youtu.be/a2l1mKSl3T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CQyqHStlUQ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1.png"/><Relationship Id="rId11" Type="http://schemas.openxmlformats.org/officeDocument/2006/relationships/image" Target="../media/image44.jpeg"/><Relationship Id="rId5" Type="http://schemas.openxmlformats.org/officeDocument/2006/relationships/image" Target="../media/image40.png"/><Relationship Id="rId10" Type="http://schemas.openxmlformats.org/officeDocument/2006/relationships/image" Target="../media/image10.jpeg"/><Relationship Id="rId4" Type="http://schemas.openxmlformats.org/officeDocument/2006/relationships/image" Target="../media/image39.png"/><Relationship Id="rId9" Type="http://schemas.openxmlformats.org/officeDocument/2006/relationships/hyperlink" Target="http://www.cybersafety.c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043647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600" b="1">
                <a:latin typeface="+mn-lt"/>
              </a:rPr>
              <a:t>Αξιοποίηση των ψηφιακών τεχνολογιών για τη μάθηση - Ψηφιακή Ικανότητα</a:t>
            </a:r>
            <a:br>
              <a:rPr lang="en-US" sz="4800"/>
            </a:br>
            <a:r>
              <a:rPr lang="el-GR" sz="3600" b="1">
                <a:solidFill>
                  <a:srgbClr val="002060"/>
                </a:solidFill>
                <a:latin typeface="+mn-lt"/>
              </a:rPr>
              <a:t>Διαδικτυακός Εκφοβισμός</a:t>
            </a:r>
            <a:endParaRPr lang="en-US" sz="3600" b="1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/>
        </p:nvSpPr>
        <p:spPr>
          <a:xfrm>
            <a:off x="1550125" y="3709851"/>
            <a:ext cx="9144000" cy="1275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/>
              <a:t>Παρουσίαση Εκπαιδευτικού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D39E77-AE63-13CE-D208-8DF3BDA0F38B}"/>
              </a:ext>
            </a:extLst>
          </p:cNvPr>
          <p:cNvGrpSpPr/>
          <p:nvPr/>
        </p:nvGrpSpPr>
        <p:grpSpPr>
          <a:xfrm>
            <a:off x="3538203" y="5248620"/>
            <a:ext cx="5167844" cy="307777"/>
            <a:chOff x="2376974" y="5428325"/>
            <a:chExt cx="5167844" cy="30777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AF31FF4-ADFB-A30F-A68C-C1D68BCEE352}"/>
                </a:ext>
              </a:extLst>
            </p:cNvPr>
            <p:cNvSpPr txBox="1"/>
            <p:nvPr/>
          </p:nvSpPr>
          <p:spPr>
            <a:xfrm>
              <a:off x="2376974" y="5428325"/>
              <a:ext cx="51678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Αυτή η παρουσίαση διανέμεται με την άδεια </a:t>
              </a:r>
              <a:r>
                <a:rPr lang="el-GR" sz="1400" dirty="0">
                  <a:hlinkClick r:id="rId2"/>
                </a:rPr>
                <a:t>CC BY-NC-SA 4.0</a:t>
              </a:r>
              <a:endParaRPr lang="en-US" sz="1400" dirty="0"/>
            </a:p>
          </p:txBody>
        </p:sp>
        <p:pic>
          <p:nvPicPr>
            <p:cNvPr id="28" name="Picture 2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F4207102-8759-617A-FAD9-39D78DDF4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135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Attribution">
              <a:extLst>
                <a:ext uri="{FF2B5EF4-FFF2-40B4-BE49-F238E27FC236}">
                  <a16:creationId xmlns:a16="http://schemas.microsoft.com/office/drawing/2014/main" id="{CE53666A-595F-6BB0-1C5C-02B8AB452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504" y="5492360"/>
              <a:ext cx="179705" cy="1797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E9C7C1-2667-2FAB-6DB3-4156055667F1}"/>
              </a:ext>
            </a:extLst>
          </p:cNvPr>
          <p:cNvGrpSpPr/>
          <p:nvPr/>
        </p:nvGrpSpPr>
        <p:grpSpPr>
          <a:xfrm>
            <a:off x="131965" y="6219825"/>
            <a:ext cx="11989695" cy="638175"/>
            <a:chOff x="202305" y="6219825"/>
            <a:chExt cx="11989695" cy="638175"/>
          </a:xfrm>
        </p:grpSpPr>
        <p:sp>
          <p:nvSpPr>
            <p:cNvPr id="13" name="Rectangle 12"/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E297163-A2B9-4E93-BF04-97A31EE0AF06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C97C7E93-1C01-A37C-F779-B495B9C4B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796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4" y="0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3:</a:t>
            </a:r>
            <a:endParaRPr lang="en-US" sz="2400" b="1" dirty="0">
              <a:solidFill>
                <a:prstClr val="black"/>
              </a:solidFill>
            </a:endParaRPr>
          </a:p>
          <a:p>
            <a:r>
              <a:rPr lang="el-GR" sz="2400" b="1" dirty="0">
                <a:solidFill>
                  <a:prstClr val="black"/>
                </a:solidFill>
              </a:rPr>
              <a:t>Βάλε Τέλος στην Παρενόχληση 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05" y="1074177"/>
            <a:ext cx="6189063" cy="46417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78488" y="5788555"/>
            <a:ext cx="325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https://youtu.be/BCjj1oXQ0KY 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254" y="78719"/>
            <a:ext cx="1015985" cy="10159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0814" y="1094704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7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D3ECD2-DC0A-31CF-96D0-D3B5CAFC5990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728A35-AD00-229C-22EA-0E6401F57AF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AC8058-4CBE-D711-EBD8-B4AFE6BE0378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CBB5F08-10CE-CF26-90B9-96A86C66BD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5" name="Picture 14" descr="A logo of an owl&#10;&#10;Description automatically generated">
                <a:extLst>
                  <a:ext uri="{FF2B5EF4-FFF2-40B4-BE49-F238E27FC236}">
                    <a16:creationId xmlns:a16="http://schemas.microsoft.com/office/drawing/2014/main" id="{93C5ADC2-14FF-ED20-EB67-3C145E548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13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94" y="499196"/>
            <a:ext cx="7781213" cy="54570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21440438">
            <a:off x="3109201" y="936815"/>
            <a:ext cx="501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	Τι συμβαίνει στο βίντεο;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37888">
            <a:off x="8183700" y="1228204"/>
            <a:ext cx="256815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500" dirty="0">
                <a:solidFill>
                  <a:schemeClr val="bg1"/>
                </a:solidFill>
              </a:rPr>
              <a:t>Πώς χρησιμοποιήθηκε το διαδίκτυο;</a:t>
            </a:r>
            <a:endParaRPr lang="en-GB" sz="25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4417" y="1534982"/>
            <a:ext cx="7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Goudy Stout" panose="0202090407030B020401" pitchFamily="18" charset="0"/>
              </a:rPr>
              <a:t>!!</a:t>
            </a:r>
          </a:p>
        </p:txBody>
      </p:sp>
      <p:sp>
        <p:nvSpPr>
          <p:cNvPr id="29" name="TextBox 28"/>
          <p:cNvSpPr txBox="1"/>
          <p:nvPr/>
        </p:nvSpPr>
        <p:spPr>
          <a:xfrm rot="317238">
            <a:off x="3770585" y="3033628"/>
            <a:ext cx="160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Goudy Stout" panose="0202090407030B020401" pitchFamily="18" charset="0"/>
              </a:rPr>
              <a:t>????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 rot="339654">
            <a:off x="5853807" y="2561497"/>
            <a:ext cx="4474691" cy="645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>
                <a:solidFill>
                  <a:schemeClr val="bg1"/>
                </a:solidFill>
              </a:rPr>
              <a:t>	</a:t>
            </a:r>
            <a:r>
              <a:rPr lang="el-GR" dirty="0">
                <a:solidFill>
                  <a:schemeClr val="bg1"/>
                </a:solidFill>
              </a:rPr>
              <a:t>Γιατί συμβαίνει αυτό;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894" y="1576123"/>
            <a:ext cx="38353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	</a:t>
            </a:r>
            <a:r>
              <a:rPr lang="el-GR" sz="2800" dirty="0">
                <a:solidFill>
                  <a:schemeClr val="bg1"/>
                </a:solidFill>
              </a:rPr>
              <a:t>Πώς ονομάζεται το συγκεκριμένο φαινόμενο;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3057" y="3132585"/>
            <a:ext cx="6422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	Τι είναι ο διαδικτυακός εκφοβισμός;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E4E566-3EE4-9338-221D-5CE011B420D3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1F16AF-0303-57C7-C41D-DFA1C916F0FC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D2CBE9E-5D53-79E2-2B52-C7CCB750B666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FCC8AA4-0561-0DED-A4E5-423E6EDD6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53B9DD8E-819E-164E-2BE6-5EA854803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41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2442" y="483092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87731" y="752878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prstClr val="black"/>
                </a:solidFill>
              </a:rPr>
              <a:t>Δραστηριότητα 4: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l-GR" sz="2400" b="1" dirty="0">
                <a:solidFill>
                  <a:prstClr val="black"/>
                </a:solidFill>
              </a:rPr>
              <a:t>   </a:t>
            </a:r>
            <a:r>
              <a:rPr lang="el-GR" sz="2400" b="1" dirty="0">
                <a:solidFill>
                  <a:schemeClr val="accent5"/>
                </a:solidFill>
              </a:rPr>
              <a:t>6</a:t>
            </a:r>
            <a:r>
              <a:rPr lang="el-GR" sz="2400" b="1" dirty="0">
                <a:solidFill>
                  <a:prstClr val="black"/>
                </a:solidFill>
              </a:rPr>
              <a:t>Γώντας τον Εκφοβισμό στο Διαδίκτυο</a:t>
            </a:r>
          </a:p>
        </p:txBody>
      </p:sp>
      <p:sp>
        <p:nvSpPr>
          <p:cNvPr id="22" name="Rectangle 21"/>
          <p:cNvSpPr/>
          <p:nvPr/>
        </p:nvSpPr>
        <p:spPr>
          <a:xfrm rot="10800000"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Αφού διαβάσετε τα έξι (6) σενάρια εκφοβισμού, τα οποία είναι γραμμένα στα </a:t>
            </a:r>
            <a:r>
              <a:rPr lang="el-GR" sz="2400" b="1" dirty="0" err="1">
                <a:solidFill>
                  <a:prstClr val="black"/>
                </a:solidFill>
              </a:rPr>
              <a:t>χαρτονάκια</a:t>
            </a:r>
            <a:r>
              <a:rPr lang="el-GR" sz="2400" b="1" dirty="0">
                <a:solidFill>
                  <a:prstClr val="black"/>
                </a:solidFill>
              </a:rPr>
              <a:t>, να τα τοποθετήσετε, σε σχεδιάγραμμα, ακολουθώντας τη φορά του βέλους με το πιο σοβαρό περιστατικό στην κορυφή και το λιγότερο σοβαρό στο κάτω μέρος.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5F79F49-58E8-4478-83BB-5809BAA07443}"/>
              </a:ext>
            </a:extLst>
          </p:cNvPr>
          <p:cNvGrpSpPr/>
          <p:nvPr/>
        </p:nvGrpSpPr>
        <p:grpSpPr>
          <a:xfrm>
            <a:off x="10021163" y="2632277"/>
            <a:ext cx="1296144" cy="2760467"/>
            <a:chOff x="6777274" y="1831284"/>
            <a:chExt cx="552841" cy="1177414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39069EC5-081A-4BF5-ADB4-DFB8C9680FD7}"/>
                </a:ext>
              </a:extLst>
            </p:cNvPr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A14A9F0-A0DA-428A-B109-2F3FAF5EA287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/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4E58BA02-427E-476C-927F-941A5BEE8001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rgbClr val="F2A40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/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D576C7F-8CAF-4600-8ECF-22D5FBEC5FEA}"/>
                </a:ext>
              </a:extLst>
            </p:cNvPr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rgbClr val="F2A4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1"/>
              <a:endParaRPr lang="ko-KR" altLang="en-US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095190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12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B4611C-3957-14E6-FD12-B2179A923902}"/>
              </a:ext>
            </a:extLst>
          </p:cNvPr>
          <p:cNvGrpSpPr/>
          <p:nvPr/>
        </p:nvGrpSpPr>
        <p:grpSpPr>
          <a:xfrm>
            <a:off x="103829" y="6219825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7ACAF69-D908-2E4D-E5E4-0342EE7A3EA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4E62C7-FC50-F0D0-9CE5-F03504C82140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9197210-E6B0-802C-EA74-EE20FC825D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F5D656D9-A26A-51E1-D84B-012B313D9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153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374" y="369640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accent5"/>
                </a:solidFill>
              </a:rPr>
              <a:t>6</a:t>
            </a:r>
            <a:r>
              <a:rPr lang="el-GR" sz="3600" b="1" dirty="0"/>
              <a:t>Γώντας τον Εκφοβισμό στο Διαδίκτυο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272" y="1386829"/>
            <a:ext cx="4346825" cy="3798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066" y="1386829"/>
            <a:ext cx="4134427" cy="3801005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12" idx="2"/>
          </p:cNvCxnSpPr>
          <p:nvPr/>
        </p:nvCxnSpPr>
        <p:spPr>
          <a:xfrm flipH="1">
            <a:off x="7023279" y="5187834"/>
            <a:ext cx="1" cy="370858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671684" y="5187834"/>
            <a:ext cx="1" cy="370858"/>
          </a:xfrm>
          <a:prstGeom prst="line">
            <a:avLst/>
          </a:prstGeom>
          <a:ln w="57150">
            <a:solidFill>
              <a:srgbClr val="F2A40D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3" y="3114675"/>
            <a:ext cx="3412027" cy="26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23443" y="3822117"/>
            <a:ext cx="8452339" cy="1938130"/>
            <a:chOff x="363414" y="2459935"/>
            <a:chExt cx="8452339" cy="193813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14" y="2459935"/>
              <a:ext cx="8452339" cy="193813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08892" y="2831081"/>
              <a:ext cx="738872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200" dirty="0">
                  <a:solidFill>
                    <a:prstClr val="white"/>
                  </a:solidFill>
                </a:rPr>
                <a:t>Εργαστείτε σε ομάδες και φτιάξε την αφίσα σας, επεξηγώντας τον Εκφοβισμό</a:t>
              </a:r>
              <a:endParaRPr lang="en-GB" sz="3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54859" y="392441"/>
            <a:ext cx="5656933" cy="2671434"/>
            <a:chOff x="1673311" y="856276"/>
            <a:chExt cx="5281404" cy="2290675"/>
          </a:xfrm>
        </p:grpSpPr>
        <p:sp>
          <p:nvSpPr>
            <p:cNvPr id="31" name="TextBox 30"/>
            <p:cNvSpPr txBox="1"/>
            <p:nvPr/>
          </p:nvSpPr>
          <p:spPr>
            <a:xfrm>
              <a:off x="1831731" y="1484323"/>
              <a:ext cx="5122984" cy="166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6000" dirty="0">
                  <a:solidFill>
                    <a:prstClr val="black"/>
                  </a:solidFill>
                </a:rPr>
                <a:t>ο Διαδικτυακός Εκφοβισμός</a:t>
              </a:r>
              <a:r>
                <a:rPr lang="en-GB" sz="6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73311" y="856276"/>
              <a:ext cx="2487930" cy="870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6000" dirty="0">
                  <a:solidFill>
                    <a:prstClr val="black"/>
                  </a:solidFill>
                </a:rPr>
                <a:t>Τι είναι</a:t>
              </a:r>
              <a:r>
                <a:rPr lang="en-GB" sz="60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95190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12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9F5EEE-F93F-8C46-2A3B-F79A39DAC5E9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AD5E-B8E5-5A11-D5C7-7B0215B9840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BB2EE3-D23D-5435-61A1-964319C6AE80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A9C04D9-A52C-99AC-1D0C-F7C3ED0E5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77295148-7F17-B3B4-699A-E679137C2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18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 descr="ÎÏÎ¿ÏÎ­Î»ÎµÏÎ¼Î± ÎµÎ¹ÎºÏÎ½Î±Ï Î³Î¹Î± wal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3644" y="-746237"/>
            <a:ext cx="5666705" cy="788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34702" y="1276980"/>
            <a:ext cx="3316511" cy="1804572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 rot="5400000">
            <a:off x="5449171" y="1283963"/>
            <a:ext cx="3295650" cy="176974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73206" y="1898077"/>
            <a:ext cx="2047578" cy="5998984"/>
          </a:xfrm>
          <a:prstGeom prst="rect">
            <a:avLst/>
          </a:prstGeom>
        </p:spPr>
      </p:pic>
      <p:sp>
        <p:nvSpPr>
          <p:cNvPr id="23" name="Text Box 233"/>
          <p:cNvSpPr txBox="1"/>
          <p:nvPr/>
        </p:nvSpPr>
        <p:spPr>
          <a:xfrm rot="5400000">
            <a:off x="6628365" y="2499039"/>
            <a:ext cx="937260" cy="49930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3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Διαδικτυακός Εκφοβισμός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8081133" y="1416374"/>
            <a:ext cx="3295650" cy="1675765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Text Box 240"/>
          <p:cNvSpPr txBox="1"/>
          <p:nvPr/>
        </p:nvSpPr>
        <p:spPr>
          <a:xfrm rot="5400000">
            <a:off x="3827131" y="276866"/>
            <a:ext cx="883920" cy="154305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l-GR" sz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συμβαίνει στον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l-GR" sz="12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Διαδικτυακό </a:t>
            </a:r>
            <a:r>
              <a:rPr lang="el-GR" sz="1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Εκφοβισμό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42"/>
          <p:cNvSpPr txBox="1"/>
          <p:nvPr/>
        </p:nvSpPr>
        <p:spPr>
          <a:xfrm rot="5400000">
            <a:off x="6719805" y="234956"/>
            <a:ext cx="754380" cy="162687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Πώς συμβαίνει ο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Διαδικτυακός Εκφοβισμός;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243"/>
          <p:cNvSpPr txBox="1"/>
          <p:nvPr/>
        </p:nvSpPr>
        <p:spPr>
          <a:xfrm rot="5400000">
            <a:off x="9335258" y="243502"/>
            <a:ext cx="787400" cy="170370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συμβαίνει ο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Διαδικτυακός </a:t>
            </a:r>
            <a:r>
              <a:rPr lang="el-GR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Εκφοβισμός</a:t>
            </a:r>
            <a:r>
              <a:rPr lang="el-G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3D43B9-6C23-B8CA-F793-337EE5D93C55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EFFFF2-94F8-6EC6-A82D-52900438A468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BFC6AC-087D-44F1-6545-DF8AC345DCB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1C9F6D6-E0FB-4B6A-8ADE-4047827DD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D4DCC233-EAAF-747B-74B7-55888C8A96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13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2442" y="483092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287730" y="752878"/>
            <a:ext cx="6216877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prstClr val="black"/>
                </a:solidFill>
              </a:rPr>
              <a:t>Δραστηριότητα 6: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   Διαδικτυακός Εκφοβισμός ή Απλά Πείραγμα</a:t>
            </a:r>
          </a:p>
        </p:txBody>
      </p:sp>
      <p:sp>
        <p:nvSpPr>
          <p:cNvPr id="22" name="Rectangle 21"/>
          <p:cNvSpPr/>
          <p:nvPr/>
        </p:nvSpPr>
        <p:spPr>
          <a:xfrm rot="10800000"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Μια γραμμή διακρίνει τον «Διαδικτυακό Εκφοβισμό» και το «Απλό Πείραγμα».</a:t>
            </a:r>
          </a:p>
          <a:p>
            <a:r>
              <a:rPr lang="el-GR" sz="2400" b="1" dirty="0">
                <a:solidFill>
                  <a:schemeClr val="tx1"/>
                </a:solidFill>
              </a:rPr>
              <a:t>Αφού ακούσετε τα σενάρια, αποφασίστε ποια από αυτά έχουν περάσει τη λεπτή γραμμή που διαχωρίζει το αστείο από τον εκφοβισμό.</a:t>
            </a: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5F79F49-58E8-4478-83BB-5809BAA07443}"/>
              </a:ext>
            </a:extLst>
          </p:cNvPr>
          <p:cNvGrpSpPr/>
          <p:nvPr/>
        </p:nvGrpSpPr>
        <p:grpSpPr>
          <a:xfrm>
            <a:off x="10021163" y="2632277"/>
            <a:ext cx="1296144" cy="2760467"/>
            <a:chOff x="6777274" y="1831284"/>
            <a:chExt cx="552841" cy="1177414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39069EC5-081A-4BF5-ADB4-DFB8C9680FD7}"/>
                </a:ext>
              </a:extLst>
            </p:cNvPr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A14A9F0-A0DA-428A-B109-2F3FAF5EA287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/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4E58BA02-427E-476C-927F-941A5BEE8001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rgbClr val="F2A40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1"/>
                <a:endParaRPr lang="ko-KR" altLang="en-US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D576C7F-8CAF-4600-8ECF-22D5FBEC5FEA}"/>
                </a:ext>
              </a:extLst>
            </p:cNvPr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rgbClr val="F2A4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1"/>
              <a:endParaRPr lang="ko-KR" altLang="en-US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095190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12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D4C38-D9AB-09A2-9914-D984AF27556C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7B2712F-EFAB-F49D-F749-6E03BD1110E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B66676-CF21-C3F4-B4EF-B5653B0D8897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B3DFB7-8D9D-4967-4522-0615DAC9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D590D2F2-9B38-78C0-C7BF-F830FE375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923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66693" y="99373"/>
            <a:ext cx="5759756" cy="6198852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71" y="666414"/>
            <a:ext cx="3496800" cy="50647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2F6C6C-6C4B-BA13-D009-0DAB69F23622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DE1857-056D-5D39-76C9-6A073ED5C44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F52E2E-9316-1469-3273-30C46B4A6AB3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F486410-0775-7175-B169-4A60CD55E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C83CC1F6-5FB6-8AB4-D4E9-2D7DAE7F5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231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611">
            <a:off x="3787674" y="378735"/>
            <a:ext cx="5955956" cy="552213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17" y="538605"/>
            <a:ext cx="3419870" cy="52023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246D20-9B9B-5526-334E-C6651EF984C4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01B0179-8BAC-7134-FF22-0CF1C1BCA0D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0A53DB-2B28-6701-441B-D5E2C2A907ED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AC9F731-8EFC-7C9D-8031-B059C4297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623850B2-BB85-97B2-1B41-53B693A17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301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611">
            <a:off x="3787674" y="378735"/>
            <a:ext cx="5955956" cy="55221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12" y="492079"/>
            <a:ext cx="3357880" cy="54642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2D387DA-6224-0B2B-0260-5CADD8F4B6B5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C683E8-884C-EA5E-F2BA-0154CBC6DBF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EACA21-663E-F2A0-9616-CF8035B350D3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AF0FF69-A6EC-D46B-D596-CC02BB53B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3534D9BA-03D7-CC2C-1A09-081DFEAC1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596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060493-C1CC-C22A-37EC-DFA1A89A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1236648"/>
            <a:ext cx="2895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licensed under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BY-NC-SA 4.0</a:t>
            </a: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n-US" sz="1100" dirty="0">
              <a:solidFill>
                <a:srgbClr val="D14500"/>
              </a:solidFill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1100" b="0" i="0" u="none" strike="noStrike" cap="none" normalizeH="0" baseline="0" dirty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CA035-C9B2-E95E-A2BE-C60DF2CB3048}"/>
              </a:ext>
            </a:extLst>
          </p:cNvPr>
          <p:cNvSpPr txBox="1"/>
          <p:nvPr/>
        </p:nvSpPr>
        <p:spPr>
          <a:xfrm>
            <a:off x="3534833" y="2298700"/>
            <a:ext cx="605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Αυτή η παρουσίαση διανέμεται με την άδεια </a:t>
            </a:r>
            <a:r>
              <a:rPr lang="el-GR" dirty="0">
                <a:hlinkClick r:id="rId2"/>
              </a:rPr>
              <a:t>CC BY-NC-SA 4.0</a:t>
            </a:r>
            <a:endParaRPr lang="en-US" dirty="0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A24E4E4-9AB3-5A33-3A51-22FA9FD64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7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ttribution">
            <a:extLst>
              <a:ext uri="{FF2B5EF4-FFF2-40B4-BE49-F238E27FC236}">
                <a16:creationId xmlns:a16="http://schemas.microsoft.com/office/drawing/2014/main" id="{59FF9727-2C21-1665-61AA-833C89B11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2" y="3195214"/>
            <a:ext cx="179705" cy="17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01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611">
            <a:off x="3787674" y="378735"/>
            <a:ext cx="5955956" cy="552213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86" y="571771"/>
            <a:ext cx="3377565" cy="51464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06E4F82-4326-5DDA-2830-A22156231E30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92C2CB-77FF-E7F6-326A-0BFB6D3491A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3B8916-B936-4832-439E-B9263255864B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53922AF-FBB1-1022-BC72-18EC94DA4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368A6F8D-9A05-5291-ED9B-CAE3BF305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770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611">
            <a:off x="3505611" y="128262"/>
            <a:ext cx="5955956" cy="608756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75" y="772464"/>
            <a:ext cx="4424210" cy="48338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CB2FE7-4A19-F6EC-3AB5-572ABF08DAF2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0819E21-8DC3-5062-242E-B7ABB2E1DB8F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5361F8-8C40-C370-CD49-887F3D9F4A6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F775DB1-68EF-C4CE-A3E7-6B046F1D0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6" name="Picture 5" descr="A logo of an owl&#10;&#10;Description automatically generated">
                <a:extLst>
                  <a:ext uri="{FF2B5EF4-FFF2-40B4-BE49-F238E27FC236}">
                    <a16:creationId xmlns:a16="http://schemas.microsoft.com/office/drawing/2014/main" id="{A6E57B95-B699-645A-6324-68960EC5E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7013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6611">
            <a:off x="4214344" y="-892738"/>
            <a:ext cx="5955956" cy="800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553" y="1058822"/>
            <a:ext cx="5925826" cy="479187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68AA5E3-783A-6B96-F354-84EF163EA8AB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5B8247-7B35-D8F0-DF09-A6BD1820EA37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D6875A-99BB-6DF9-0E6F-C270039AE487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1C9D337-5B97-DAF4-0AE3-80707C479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32AA5FC3-5F6F-B799-A230-C731A0730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910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4" y="0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7:</a:t>
            </a:r>
          </a:p>
          <a:p>
            <a:r>
              <a:rPr lang="el-GR" sz="2400" b="1" dirty="0">
                <a:solidFill>
                  <a:prstClr val="black"/>
                </a:solidFill>
              </a:rPr>
              <a:t>Ας γνωρίσουμε τα 3</a:t>
            </a:r>
            <a:r>
              <a:rPr lang="el-GR" sz="2400" b="1" dirty="0">
                <a:solidFill>
                  <a:srgbClr val="FF0000"/>
                </a:solidFill>
              </a:rPr>
              <a:t>Θ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2887" y="5628084"/>
            <a:ext cx="3172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https://youtu.be/a2l1mKSl3T8</a:t>
            </a:r>
            <a:r>
              <a:rPr lang="en-US" b="1" dirty="0"/>
              <a:t> 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148" name="Picture 4" descr="ÎÏÎ¿ÏÎ­Î»ÎµÏÎ¼Î± ÎµÎ¹ÎºÏÎ½Î±Ï Î³Î¹Î± Du bestemmer / You Decide - Did YOU send that lame messag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268" y="1130962"/>
            <a:ext cx="5614159" cy="42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95190" y="1187891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4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BCF3CE-ABFA-913E-2F3E-1DA473BF4DC8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7B4C63-37F1-DB8D-B6F2-22F99D90CA40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0EFCB8-75B6-5C7E-B220-AEFB75E85A6F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548D806-B40B-4505-6C95-BCCABE360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41F49F9D-168F-8B2D-88B2-E7E3BC32B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36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94" y="499196"/>
            <a:ext cx="7781213" cy="54570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21440438">
            <a:off x="3109201" y="936815"/>
            <a:ext cx="501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	Τι συμβαίνει στο βίντεο;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37888">
            <a:off x="7996200" y="1001721"/>
            <a:ext cx="285436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500" dirty="0">
                <a:solidFill>
                  <a:prstClr val="white"/>
                </a:solidFill>
              </a:rPr>
              <a:t>Πώς αισθάνεται το θύμα;</a:t>
            </a:r>
          </a:p>
          <a:p>
            <a:pPr algn="r"/>
            <a:r>
              <a:rPr lang="el-GR" sz="2500" dirty="0">
                <a:solidFill>
                  <a:prstClr val="white"/>
                </a:solidFill>
              </a:rPr>
              <a:t>Πώς θα αισθανόμουν στη θέση του;</a:t>
            </a:r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6121" y="1554136"/>
            <a:ext cx="7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white"/>
                </a:solidFill>
                <a:latin typeface="Goudy Stout" panose="0202090407030B020401" pitchFamily="18" charset="0"/>
              </a:rPr>
              <a:t>!!</a:t>
            </a:r>
          </a:p>
        </p:txBody>
      </p:sp>
      <p:sp>
        <p:nvSpPr>
          <p:cNvPr id="29" name="TextBox 28"/>
          <p:cNvSpPr txBox="1"/>
          <p:nvPr/>
        </p:nvSpPr>
        <p:spPr>
          <a:xfrm rot="317238">
            <a:off x="4450515" y="2481570"/>
            <a:ext cx="160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white"/>
                </a:solidFill>
                <a:latin typeface="Goudy Stout" panose="0202090407030B020401" pitchFamily="18" charset="0"/>
              </a:rPr>
              <a:t>????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 rot="339654">
            <a:off x="4955376" y="2448514"/>
            <a:ext cx="4474691" cy="645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>
                <a:solidFill>
                  <a:schemeClr val="bg1"/>
                </a:solidFill>
              </a:rPr>
              <a:t>	</a:t>
            </a:r>
            <a:r>
              <a:rPr lang="el-GR" dirty="0">
                <a:solidFill>
                  <a:schemeClr val="bg1"/>
                </a:solidFill>
              </a:rPr>
              <a:t>Γιατί συμβαίνει αυτό;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894" y="1576123"/>
            <a:ext cx="38353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solidFill>
                  <a:prstClr val="white"/>
                </a:solidFill>
              </a:rPr>
              <a:t>Ποιοι εμπλέκονται και με ποιο τρόπο;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420584">
            <a:off x="2574690" y="3043128"/>
            <a:ext cx="84155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	Τι θα κάνατε αν ήσασταν στη θέση του θύματος;</a:t>
            </a:r>
          </a:p>
          <a:p>
            <a:pPr algn="ctr"/>
            <a:r>
              <a:rPr lang="el-GR" sz="2800" dirty="0">
                <a:solidFill>
                  <a:prstClr val="white"/>
                </a:solidFill>
              </a:rPr>
              <a:t>o	Τι θα κάνατε αν ήσασταν στη θέση του θεατή;</a:t>
            </a:r>
            <a:endParaRPr lang="en-US" sz="2800" dirty="0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46067E-9231-E745-7583-F8EEAB532520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50F135-BE96-0495-D80B-09AFA3038F40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BA20B30-BBE5-C012-4E79-E89A30BD6B1E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91B5F3D-9BF2-7D77-0DA8-B5CE04CC5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C01EDE71-29C5-BE38-0815-7A05BB71F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78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145094" y="406907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2990294" y="2163651"/>
            <a:ext cx="7585656" cy="3992450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0779" y="2414788"/>
            <a:ext cx="4193290" cy="349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Αφού συζητήσετε στις ομάδες σας, αναλύστε στο φύλλο εργασίας 7.1, (το οποίο βρίσκεται … γράψτε) το ρόλο του θύτη, του θύματος και του θεατή (κάθε ομάδα θα ασχοληθεί με ένα ρόλο)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22296" y="323750"/>
            <a:ext cx="7040453" cy="1454749"/>
            <a:chOff x="2762442" y="470213"/>
            <a:chExt cx="7040453" cy="1454749"/>
          </a:xfrm>
        </p:grpSpPr>
        <p:grpSp>
          <p:nvGrpSpPr>
            <p:cNvPr id="20" name="Group 19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ight Triangle 22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ight Triangle 20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943342" y="540913"/>
            <a:ext cx="6230033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prstClr val="black"/>
                </a:solidFill>
              </a:rPr>
              <a:t>Δραστηριότητα 7: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l-GR" sz="2400" b="1" dirty="0">
                <a:solidFill>
                  <a:prstClr val="black"/>
                </a:solidFill>
              </a:rPr>
              <a:t>   Ας γνωρίσουμε τα 3</a:t>
            </a:r>
            <a:r>
              <a:rPr lang="el-GR" sz="2400" b="1" dirty="0">
                <a:solidFill>
                  <a:srgbClr val="FF0000"/>
                </a:solidFill>
              </a:rPr>
              <a:t>Θ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76" y="4161653"/>
            <a:ext cx="1015985" cy="10159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53712" y="5135828"/>
            <a:ext cx="134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8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D92CAF-8727-DF0B-32A0-7B9A1C6267D8}"/>
              </a:ext>
            </a:extLst>
          </p:cNvPr>
          <p:cNvGrpSpPr/>
          <p:nvPr/>
        </p:nvGrpSpPr>
        <p:grpSpPr>
          <a:xfrm>
            <a:off x="2253509" y="6262849"/>
            <a:ext cx="9837338" cy="638175"/>
            <a:chOff x="2354662" y="6219825"/>
            <a:chExt cx="9837338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550A93-15D6-8AA8-DA98-DAD226478055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1311D70-04B4-5B77-1F7C-436633A19919}"/>
                </a:ext>
              </a:extLst>
            </p:cNvPr>
            <p:cNvGrpSpPr/>
            <p:nvPr/>
          </p:nvGrpSpPr>
          <p:grpSpPr>
            <a:xfrm>
              <a:off x="2354662" y="6264392"/>
              <a:ext cx="1272828" cy="527238"/>
              <a:chOff x="2354662" y="6264392"/>
              <a:chExt cx="1272828" cy="52723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C60C985-A24D-4A57-975F-BDA3337B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0173" y="6264392"/>
                <a:ext cx="677317" cy="527238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8D69A691-85ED-C5EA-578C-5987E6966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4662" y="6276648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802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6834" y="0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Δραστηριότητα 8:</a:t>
            </a:r>
          </a:p>
          <a:p>
            <a:r>
              <a:rPr lang="el-GR" sz="2400" b="1" dirty="0">
                <a:solidFill>
                  <a:prstClr val="black"/>
                </a:solidFill>
              </a:rPr>
              <a:t>Υπάρχει Διέξοδος!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5816" y="5077134"/>
            <a:ext cx="311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i="0" u="sng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https://youtu.be/YI1fljFAW7o</a:t>
            </a:r>
            <a:r>
              <a:rPr lang="en-US" b="1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76" y="1302855"/>
            <a:ext cx="6493284" cy="3462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95190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/>
              <a:t>15</a:t>
            </a:r>
            <a:r>
              <a:rPr lang="en-GB" sz="2800" b="1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6E9361-013A-9FA0-6580-AA2B1AB46456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DCF33C-EB68-DECC-354E-5298039B07F6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B67FDC8-EF9B-2D3C-0962-A61BF547EA65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C1650FD-3735-F8F6-1BD8-EB74A7FDA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5" name="Picture 14" descr="A logo of an owl&#10;&#10;Description automatically generated">
                <a:extLst>
                  <a:ext uri="{FF2B5EF4-FFF2-40B4-BE49-F238E27FC236}">
                    <a16:creationId xmlns:a16="http://schemas.microsoft.com/office/drawing/2014/main" id="{06902BA2-2246-3360-7336-3C8E42686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951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21440438">
            <a:off x="3109201" y="936815"/>
            <a:ext cx="501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	Τι συμβαίνει στο βίντεο;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37888">
            <a:off x="7996200" y="1001721"/>
            <a:ext cx="285436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500" dirty="0">
                <a:solidFill>
                  <a:prstClr val="white"/>
                </a:solidFill>
              </a:rPr>
              <a:t>Πώς αισθάνεται το θύμα;</a:t>
            </a:r>
          </a:p>
          <a:p>
            <a:pPr algn="r"/>
            <a:r>
              <a:rPr lang="el-GR" sz="2500" dirty="0">
                <a:solidFill>
                  <a:prstClr val="white"/>
                </a:solidFill>
              </a:rPr>
              <a:t>Πώς θα αισθανόμουν στη θέση του;</a:t>
            </a:r>
            <a:endParaRPr lang="en-GB" sz="250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26121" y="1554136"/>
            <a:ext cx="750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white"/>
                </a:solidFill>
                <a:latin typeface="Goudy Stout" panose="0202090407030B020401" pitchFamily="18" charset="0"/>
              </a:rPr>
              <a:t>!!</a:t>
            </a:r>
          </a:p>
        </p:txBody>
      </p:sp>
      <p:sp>
        <p:nvSpPr>
          <p:cNvPr id="29" name="TextBox 28"/>
          <p:cNvSpPr txBox="1"/>
          <p:nvPr/>
        </p:nvSpPr>
        <p:spPr>
          <a:xfrm rot="317238">
            <a:off x="4450515" y="2481570"/>
            <a:ext cx="160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white"/>
                </a:solidFill>
                <a:latin typeface="Goudy Stout" panose="0202090407030B020401" pitchFamily="18" charset="0"/>
              </a:rPr>
              <a:t>????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 rot="339654">
            <a:off x="4955376" y="2448514"/>
            <a:ext cx="4474691" cy="645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>
                <a:solidFill>
                  <a:schemeClr val="bg1"/>
                </a:solidFill>
              </a:rPr>
              <a:t>	</a:t>
            </a:r>
            <a:r>
              <a:rPr lang="el-GR" dirty="0">
                <a:solidFill>
                  <a:schemeClr val="bg1"/>
                </a:solidFill>
              </a:rPr>
              <a:t>Γιατί συμβαίνει αυτό;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894" y="1576123"/>
            <a:ext cx="38353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solidFill>
                  <a:prstClr val="white"/>
                </a:solidFill>
              </a:rPr>
              <a:t>Ποιοι εμπλέκονται και με ποιο τρόπο;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420584">
            <a:off x="2574690" y="3043128"/>
            <a:ext cx="84155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	Τι θα κάνατε αν ήσασταν στη θέση του θύματος;</a:t>
            </a:r>
          </a:p>
          <a:p>
            <a:pPr algn="ctr"/>
            <a:r>
              <a:rPr lang="el-GR" sz="2800" dirty="0">
                <a:solidFill>
                  <a:prstClr val="white"/>
                </a:solidFill>
              </a:rPr>
              <a:t>o	Τι θα κάνατε αν ήσασταν στη θέση του θεατή;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30" y="983801"/>
            <a:ext cx="8787315" cy="442579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21487" y="-23065"/>
            <a:ext cx="6542468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prstClr val="black"/>
                </a:solidFill>
              </a:rPr>
              <a:t>Γραμμή Βοήθειας και Καταγγελιών 1480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2427" y="5522761"/>
            <a:ext cx="504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https://www.youtube.com/watch?v=DCQyqHStlUQ</a:t>
            </a:r>
            <a:r>
              <a:rPr lang="en-US" u="sng" dirty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4865C0-5581-A5A9-AF79-4A71781C0665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D562A0-E216-12AA-91D3-3E2C445D92BA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855B2E-2FCF-07E6-7FB5-1BE44A77012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928A152-CC7B-6027-E338-F737BB6D7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1" name="Picture 10" descr="A logo of an owl&#10;&#10;Description automatically generated">
                <a:extLst>
                  <a:ext uri="{FF2B5EF4-FFF2-40B4-BE49-F238E27FC236}">
                    <a16:creationId xmlns:a16="http://schemas.microsoft.com/office/drawing/2014/main" id="{8DCFFEA0-4880-8482-9BB9-42A17BD29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470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145094" y="406907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2990294" y="2163651"/>
            <a:ext cx="7585656" cy="3992450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0779" y="2414788"/>
            <a:ext cx="4193290" cy="349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prstClr val="black"/>
                </a:solidFill>
              </a:rPr>
              <a:t>Αφού συζητήσετε στις ομάδες σας, φτιάξτε το δικό σας κώδικα συμπεριφοράς για τον Διαδικτυακό Εκφοβισμό και την αντιμετώπιση του</a:t>
            </a: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22296" y="323750"/>
            <a:ext cx="7040453" cy="1454749"/>
            <a:chOff x="2762442" y="470213"/>
            <a:chExt cx="7040453" cy="1454749"/>
          </a:xfrm>
        </p:grpSpPr>
        <p:grpSp>
          <p:nvGrpSpPr>
            <p:cNvPr id="20" name="Group 19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ight Triangle 22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ight Triangle 20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943342" y="540913"/>
            <a:ext cx="6230033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prstClr val="black"/>
                </a:solidFill>
              </a:rPr>
              <a:t>Δραστηριότητα 10: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l-GR" sz="2400" b="1" dirty="0">
                <a:solidFill>
                  <a:prstClr val="black"/>
                </a:solidFill>
              </a:rPr>
              <a:t>   Κώδικας συμπεριφοράς για τον Διαδικτυακό Εκφοβισμό και την αντιμετώπιση του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C084BAB-51A1-CB89-74CD-CBDC2428F356}"/>
              </a:ext>
            </a:extLst>
          </p:cNvPr>
          <p:cNvGrpSpPr/>
          <p:nvPr/>
        </p:nvGrpSpPr>
        <p:grpSpPr>
          <a:xfrm>
            <a:off x="2253509" y="6276917"/>
            <a:ext cx="9837338" cy="638175"/>
            <a:chOff x="2354662" y="6219825"/>
            <a:chExt cx="9837338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4B5986-891A-97D0-0941-F3803BAE30A8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FCEA7C-40D0-8952-F12A-57452AD1FDDF}"/>
                </a:ext>
              </a:extLst>
            </p:cNvPr>
            <p:cNvGrpSpPr/>
            <p:nvPr/>
          </p:nvGrpSpPr>
          <p:grpSpPr>
            <a:xfrm>
              <a:off x="2354662" y="6264392"/>
              <a:ext cx="1272828" cy="527238"/>
              <a:chOff x="2354662" y="6264392"/>
              <a:chExt cx="1272828" cy="52723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5E003AC-379F-DB23-41BA-B311D8DB3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0173" y="6264392"/>
                <a:ext cx="677317" cy="527238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03290799-C571-9CC6-139E-3581098C8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4662" y="6276648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048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1239261">
            <a:off x="4221166" y="1073300"/>
            <a:ext cx="4263665" cy="4666120"/>
            <a:chOff x="629464" y="1400096"/>
            <a:chExt cx="3762395" cy="4349886"/>
          </a:xfrm>
        </p:grpSpPr>
        <p:pic>
          <p:nvPicPr>
            <p:cNvPr id="18" name="Picture 2" descr="ÎÏÎ¿ÏÎ­Î»ÎµÏÎ¼Î± ÎµÎ¹ÎºÏÎ½Î±Ï Î³Î¹Î± BULLET LIS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25" t="11459" r="22607" b="17142"/>
            <a:stretch/>
          </p:blipFill>
          <p:spPr bwMode="auto">
            <a:xfrm>
              <a:off x="629464" y="1400096"/>
              <a:ext cx="3762395" cy="434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294227" y="2168343"/>
              <a:ext cx="2405575" cy="31070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8417" y="240852"/>
            <a:ext cx="1188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black"/>
                </a:solidFill>
              </a:rPr>
              <a:t>Κώδικας συμπεριφοράς για τον Διαδικτυακό Εκφοβισμό </a:t>
            </a:r>
            <a:endParaRPr lang="en-US" sz="2400" b="1" dirty="0">
              <a:solidFill>
                <a:prstClr val="black"/>
              </a:solidFill>
            </a:endParaRPr>
          </a:p>
          <a:p>
            <a:pPr algn="ctr"/>
            <a:r>
              <a:rPr lang="el-GR" sz="2400" b="1" dirty="0">
                <a:solidFill>
                  <a:prstClr val="black"/>
                </a:solidFill>
              </a:rPr>
              <a:t>και την αντιμετώπιση του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1231254">
            <a:off x="5224165" y="2621531"/>
            <a:ext cx="24001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u="sng" dirty="0">
                <a:solidFill>
                  <a:prstClr val="black"/>
                </a:solidFill>
              </a:rPr>
              <a:t>Κώδικας Συμπεριφοράς </a:t>
            </a:r>
            <a:r>
              <a:rPr lang="el-GR" sz="1600" dirty="0">
                <a:solidFill>
                  <a:prstClr val="black"/>
                </a:solidFill>
              </a:rPr>
              <a:t>……………………….…….</a:t>
            </a:r>
          </a:p>
          <a:p>
            <a:pPr marL="342900" indent="-342900">
              <a:buFontTx/>
              <a:buAutoNum type="arabicPeriod"/>
            </a:pPr>
            <a:r>
              <a:rPr lang="el-GR" sz="1600" dirty="0">
                <a:solidFill>
                  <a:prstClr val="black"/>
                </a:solidFill>
              </a:rPr>
              <a:t>………………………….….</a:t>
            </a:r>
          </a:p>
          <a:p>
            <a:pPr marL="342900" indent="-342900">
              <a:buFontTx/>
              <a:buAutoNum type="arabicPeriod"/>
            </a:pPr>
            <a:r>
              <a:rPr lang="el-GR" sz="1600" dirty="0">
                <a:solidFill>
                  <a:prstClr val="black"/>
                </a:solidFill>
              </a:rPr>
              <a:t>……………………………..</a:t>
            </a:r>
          </a:p>
          <a:p>
            <a:pPr marL="342900" indent="-342900">
              <a:buFontTx/>
              <a:buAutoNum type="arabicPeriod"/>
            </a:pPr>
            <a:r>
              <a:rPr lang="el-GR" sz="1600" dirty="0">
                <a:solidFill>
                  <a:prstClr val="black"/>
                </a:solidFill>
              </a:rPr>
              <a:t>…………….……….………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E5DF13-ABD6-F086-7216-88D04B1EB9E5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F43A8D-9562-9276-D874-B0E48BF9D19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222105-E7FB-B451-36F3-9BB8B8CDE9DD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B390BEE-F290-D184-6E89-B449FA1A6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49FC269A-3E00-A139-D0EC-6349CDF722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38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7752" y="672521"/>
            <a:ext cx="8062175" cy="5119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l-GR" sz="2400" dirty="0">
                <a:solidFill>
                  <a:schemeClr val="tx1"/>
                </a:solidFill>
              </a:rPr>
              <a:t>ι μαθητές/μαθήτριες να γνωρίσουν τη δυνατότητα της χρήσης της ψηφιακής τεχνολογίας, για την ανταλλαγή πληροφοριών και την επικοινωνία.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l-GR" sz="2400" dirty="0">
                <a:solidFill>
                  <a:schemeClr val="tx1"/>
                </a:solidFill>
              </a:rPr>
              <a:t>ι μαθητές/μαθήτριες να  εντοπίζουν καταστάσεις ακατάλληλης συμπεριφοράς και διαδικτυακής παρενόχλησης / εκφοβισμού.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</a:t>
            </a:r>
            <a:r>
              <a:rPr lang="el-GR" sz="2400" dirty="0">
                <a:solidFill>
                  <a:schemeClr val="tx1"/>
                </a:solidFill>
              </a:rPr>
              <a:t>ι μαθητές/μαθήτριες να γνωρίσουν αποτελεσματικούς τρόπους διαχείρισης και αντιμετώπισης περιστατικών εκφοβιστικής συμπεριφοράς στο Διαδίκτυο.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64"/>
          <a:stretch/>
        </p:blipFill>
        <p:spPr>
          <a:xfrm>
            <a:off x="0" y="1622738"/>
            <a:ext cx="3541690" cy="4155886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43819" y="814188"/>
            <a:ext cx="6851561" cy="562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/>
              <a:t>Στόχοι Ενότητας: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30A808-7B85-57E7-C796-0B096A1687CF}"/>
              </a:ext>
            </a:extLst>
          </p:cNvPr>
          <p:cNvGrpSpPr/>
          <p:nvPr/>
        </p:nvGrpSpPr>
        <p:grpSpPr>
          <a:xfrm>
            <a:off x="117897" y="6205757"/>
            <a:ext cx="11989695" cy="638175"/>
            <a:chOff x="202305" y="6219825"/>
            <a:chExt cx="11989695" cy="6381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4F391B-FE7E-2886-854C-ABE7BD8B4EF9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CB9E42-019C-B3E9-0441-76A336E3535C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545188A-F953-D8F4-B769-68A5AD086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9" name="Picture 8" descr="A logo of an owl&#10;&#10;Description automatically generated">
                <a:extLst>
                  <a:ext uri="{FF2B5EF4-FFF2-40B4-BE49-F238E27FC236}">
                    <a16:creationId xmlns:a16="http://schemas.microsoft.com/office/drawing/2014/main" id="{1EC00D79-3644-D62F-3880-C7996607A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07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08" y="89940"/>
            <a:ext cx="11696572" cy="5981076"/>
          </a:xfrm>
          <a:prstGeom prst="rect">
            <a:avLst/>
          </a:prstGeom>
          <a:solidFill>
            <a:srgbClr val="92D050"/>
          </a:solidFill>
          <a:ln>
            <a:solidFill>
              <a:srgbClr val="5ABA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 rot="21391636">
            <a:off x="1758164" y="340005"/>
            <a:ext cx="9733845" cy="6057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21391143">
            <a:off x="4456364" y="944609"/>
            <a:ext cx="3925529" cy="559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93" y="468334"/>
            <a:ext cx="988121" cy="9894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380055">
            <a:off x="2496006" y="293492"/>
            <a:ext cx="9138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Αν κάτι σε ανησυχήσει ή αναστατώσει διαδικτυακά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21364633">
            <a:off x="4770649" y="871452"/>
            <a:ext cx="378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τι πρέπει να κάνεις;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34" y="1795291"/>
            <a:ext cx="806306" cy="74926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296984" y="4105385"/>
            <a:ext cx="1359424" cy="954107"/>
            <a:chOff x="612775" y="3689431"/>
            <a:chExt cx="1701506" cy="1153063"/>
          </a:xfrm>
        </p:grpSpPr>
        <p:pic>
          <p:nvPicPr>
            <p:cNvPr id="26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3689431"/>
              <a:ext cx="1701506" cy="1153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286" y="3785489"/>
              <a:ext cx="487969" cy="487969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0908CB5-4D54-45AC-B6AA-4C523C5750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5" y="2892741"/>
            <a:ext cx="2046485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D00AD7-8FF7-43B9-ABB2-0BADC22DA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7640" y="1775405"/>
            <a:ext cx="889280" cy="814912"/>
          </a:xfrm>
          <a:prstGeom prst="rect">
            <a:avLst/>
          </a:prstGeom>
        </p:spPr>
      </p:pic>
      <p:pic>
        <p:nvPicPr>
          <p:cNvPr id="30" name="Picture 2" descr="Cybercrime">
            <a:extLst>
              <a:ext uri="{FF2B5EF4-FFF2-40B4-BE49-F238E27FC236}">
                <a16:creationId xmlns:a16="http://schemas.microsoft.com/office/drawing/2014/main" id="{5B1A6CF2-73BF-4C77-87A4-06F18DC6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34" y="5129795"/>
            <a:ext cx="1767806" cy="883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138388" y="1921251"/>
            <a:ext cx="705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Να το πεις σε έναν ενήλικα που εμπιστεύεσαι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8388" y="2808669"/>
            <a:ext cx="8551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 επικοινωνήσεις με το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1480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Γραμμή Βοήθειας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 Καταγγελιών του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CYberSafety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849431-FDD7-4D0C-B8CC-5FA23878B344}"/>
              </a:ext>
            </a:extLst>
          </p:cNvPr>
          <p:cNvSpPr/>
          <p:nvPr/>
        </p:nvSpPr>
        <p:spPr>
          <a:xfrm>
            <a:off x="7895125" y="2808669"/>
            <a:ext cx="3273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www.cybersafety.cy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Y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8388" y="4105385"/>
            <a:ext cx="761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Να αναφέρεις το περιεχόμενο στην ιστοσελίδα που το συνάντησες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8388" y="5178686"/>
            <a:ext cx="8230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Να το καταγγείλεις στην Αστυνομία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2A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22808200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1B2A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B2A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Γραφείο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Καταπολέμησης Ηλεκτρονικού Εγκλήματος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6211114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21C44FD-C816-A567-DEEF-8EDA84E9E6DE}"/>
              </a:ext>
            </a:extLst>
          </p:cNvPr>
          <p:cNvGrpSpPr/>
          <p:nvPr/>
        </p:nvGrpSpPr>
        <p:grpSpPr>
          <a:xfrm>
            <a:off x="103829" y="6276097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739623-2C8B-3BB1-EF32-5E8C4492D0EA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E25224-5AB2-1801-BFBA-0CB874D46448}"/>
                </a:ext>
              </a:extLst>
            </p:cNvPr>
            <p:cNvGrpSpPr/>
            <p:nvPr/>
          </p:nvGrpSpPr>
          <p:grpSpPr>
            <a:xfrm>
              <a:off x="202305" y="6269110"/>
              <a:ext cx="1084566" cy="514982"/>
              <a:chOff x="202305" y="6269110"/>
              <a:chExt cx="1084566" cy="51498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7D9A6D6-42DC-AD59-87FA-2EE3E824B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299" y="6269110"/>
                <a:ext cx="661572" cy="514982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65392E37-6A42-2037-787A-61FF13A3FC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422994" cy="41907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792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762442" y="470213"/>
            <a:ext cx="7040453" cy="1454749"/>
            <a:chOff x="2762442" y="470213"/>
            <a:chExt cx="7040453" cy="1454749"/>
          </a:xfrm>
        </p:grpSpPr>
        <p:grpSp>
          <p:nvGrpSpPr>
            <p:cNvPr id="17" name="Group 16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ight Triangle 18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7731" y="752878"/>
            <a:ext cx="5486400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Δραστηριότητα </a:t>
            </a:r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l-GR" sz="2400" b="1" dirty="0">
                <a:solidFill>
                  <a:schemeClr val="tx1"/>
                </a:solidFill>
              </a:rPr>
              <a:t>: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   Ας επικοινωνήσουμε διαδικτυακά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0800000">
            <a:off x="2794116" y="2433411"/>
            <a:ext cx="7008779" cy="29593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9460" y="2563366"/>
            <a:ext cx="5936359" cy="269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Μελετήστε τις 2 διαδικτυακές συζητήσεις, οι οποίες βρίσκονται …..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65F79F49-58E8-4478-83BB-5809BAA07443}"/>
              </a:ext>
            </a:extLst>
          </p:cNvPr>
          <p:cNvGrpSpPr/>
          <p:nvPr/>
        </p:nvGrpSpPr>
        <p:grpSpPr>
          <a:xfrm>
            <a:off x="10021163" y="2632277"/>
            <a:ext cx="1296144" cy="2760467"/>
            <a:chOff x="6777274" y="1831284"/>
            <a:chExt cx="552841" cy="1177414"/>
          </a:xfrm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39069EC5-081A-4BF5-ADB4-DFB8C9680FD7}"/>
                </a:ext>
              </a:extLst>
            </p:cNvPr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BA14A9F0-A0DA-428A-B109-2F3FAF5EA287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4E58BA02-427E-476C-927F-941A5BEE8001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rgbClr val="F2A40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D576C7F-8CAF-4600-8ECF-22D5FBEC5FEA}"/>
                </a:ext>
              </a:extLst>
            </p:cNvPr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rgbClr val="F2A4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0" y="171906"/>
            <a:ext cx="1015985" cy="1015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095190" y="1187891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10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9B840CA-DF37-3674-0D6B-88A2D1A964FF}"/>
              </a:ext>
            </a:extLst>
          </p:cNvPr>
          <p:cNvGrpSpPr/>
          <p:nvPr/>
        </p:nvGrpSpPr>
        <p:grpSpPr>
          <a:xfrm>
            <a:off x="103829" y="6233893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0DD4FB-4E93-B65C-D96B-712DB14BA10E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C7940A-BEBF-E1E4-43C0-626599DFF436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06E2381-7FC5-17A3-4033-6FB7C5698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10" name="Picture 9" descr="A logo of an owl&#10;&#10;Description automatically generated">
                <a:extLst>
                  <a:ext uri="{FF2B5EF4-FFF2-40B4-BE49-F238E27FC236}">
                    <a16:creationId xmlns:a16="http://schemas.microsoft.com/office/drawing/2014/main" id="{C5C82BB5-C8D3-D386-94F0-4D65AA7B1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633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" y="786766"/>
            <a:ext cx="11719845" cy="55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691" y="818061"/>
            <a:ext cx="11187419" cy="51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 rot="21395734">
            <a:off x="2795328" y="553285"/>
            <a:ext cx="5568804" cy="2347313"/>
            <a:chOff x="372978" y="131191"/>
            <a:chExt cx="4451684" cy="23473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78" y="131191"/>
              <a:ext cx="4451684" cy="234731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23049" y="232561"/>
              <a:ext cx="400345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200" dirty="0">
                  <a:solidFill>
                    <a:prstClr val="white"/>
                  </a:solidFill>
                </a:rPr>
                <a:t>Ποιες είναι οι δυνατότητες της χρήσης τέτοιων διαδικτυακών περιβαλλόντων; (δυνατότητα επικοινωνίας, συνεργασίας, ανταλλαγής υλικού κ.λπ. στο διαδίκτυο);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72806" y="2535033"/>
            <a:ext cx="4460498" cy="2383059"/>
            <a:chOff x="3686010" y="1695645"/>
            <a:chExt cx="4460498" cy="238305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86010" y="1695645"/>
              <a:ext cx="4452123" cy="238305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995613" y="2143069"/>
              <a:ext cx="415089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200" dirty="0">
                  <a:solidFill>
                    <a:prstClr val="black"/>
                  </a:solidFill>
                </a:rPr>
                <a:t>Ποιο παράδειγμα επικοινωνίας ήταν αποτελεσματικό και γιατί;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88089" y="3726562"/>
            <a:ext cx="4451684" cy="2098102"/>
            <a:chOff x="4496137" y="3934007"/>
            <a:chExt cx="4451684" cy="209810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003" flipH="1">
              <a:off x="4496137" y="3934007"/>
              <a:ext cx="4451684" cy="2098102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 rot="936399">
              <a:off x="5039379" y="4181453"/>
              <a:ext cx="375799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200" dirty="0">
                  <a:solidFill>
                    <a:prstClr val="white"/>
                  </a:solidFill>
                </a:rPr>
                <a:t>Ποιο παράδειγμα επικοινωνίας δεν ήταν αποτελεσματικό και γιατί;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CC4A9B3-73D5-FA84-C359-AF72242FF369}"/>
              </a:ext>
            </a:extLst>
          </p:cNvPr>
          <p:cNvGrpSpPr/>
          <p:nvPr/>
        </p:nvGrpSpPr>
        <p:grpSpPr>
          <a:xfrm>
            <a:off x="89761" y="6233893"/>
            <a:ext cx="11989695" cy="638175"/>
            <a:chOff x="202305" y="6219825"/>
            <a:chExt cx="11989695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746BBF0-F453-D533-0847-50E1E27B2A94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F0CE07-B3A4-F55B-B9E4-044337D47FB1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DC036A5-5FB9-FD90-9D1B-6F658F688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7" name="Picture 6" descr="A logo of an owl&#10;&#10;Description automatically generated">
                <a:extLst>
                  <a:ext uri="{FF2B5EF4-FFF2-40B4-BE49-F238E27FC236}">
                    <a16:creationId xmlns:a16="http://schemas.microsoft.com/office/drawing/2014/main" id="{32CDEA01-32FA-4BF9-9515-BE54D991A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483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145094" y="4069073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03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9747" y="5253205"/>
            <a:ext cx="710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667" b="1" dirty="0">
                <a:solidFill>
                  <a:prstClr val="white"/>
                </a:solidFill>
                <a:cs typeface="Arial" pitchFamily="34" charset="0"/>
              </a:rPr>
              <a:t>04</a:t>
            </a:r>
            <a:endParaRPr lang="ko-KR" altLang="en-US" sz="2667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2990294" y="2163651"/>
            <a:ext cx="7585656" cy="3992450"/>
          </a:xfrm>
          <a:prstGeom prst="left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10779" y="2414788"/>
            <a:ext cx="4193290" cy="3490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chemeClr val="tx1"/>
                </a:solidFill>
              </a:rPr>
              <a:t>Αφού συζητήσετε στις ομάδες σας, για τους κανόνες ορθής διαδικτυακής συμπεριφοράς,  καταγράψτε στο φύλλο εργασίας 2.1, (το οποίο βρίσκεται … ) κάποιους πρώτους κανόνες / μηνύματα ορθής συμπεριφοράς στο διαδίκτυο.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22296" y="323750"/>
            <a:ext cx="7040453" cy="1454749"/>
            <a:chOff x="2762442" y="470213"/>
            <a:chExt cx="7040453" cy="1454749"/>
          </a:xfrm>
        </p:grpSpPr>
        <p:grpSp>
          <p:nvGrpSpPr>
            <p:cNvPr id="20" name="Group 19"/>
            <p:cNvGrpSpPr/>
            <p:nvPr/>
          </p:nvGrpSpPr>
          <p:grpSpPr>
            <a:xfrm>
              <a:off x="2794116" y="470213"/>
              <a:ext cx="7008779" cy="1435515"/>
              <a:chOff x="3131840" y="1491630"/>
              <a:chExt cx="5256584" cy="57606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31840" y="1491630"/>
                <a:ext cx="5256584" cy="576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ight Triangle 22"/>
              <p:cNvSpPr/>
              <p:nvPr/>
            </p:nvSpPr>
            <p:spPr>
              <a:xfrm rot="5400000">
                <a:off x="3203840" y="1419630"/>
                <a:ext cx="576000" cy="7200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latinLnBrk="1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ight Triangle 20"/>
            <p:cNvSpPr/>
            <p:nvPr/>
          </p:nvSpPr>
          <p:spPr>
            <a:xfrm rot="5400000">
              <a:off x="2530905" y="701751"/>
              <a:ext cx="1454748" cy="991673"/>
            </a:xfrm>
            <a:prstGeom prst="rt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943342" y="540913"/>
            <a:ext cx="6230033" cy="109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Δραστηριότητα 2: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l-GR" sz="2400" b="1" dirty="0">
                <a:solidFill>
                  <a:schemeClr val="tx1"/>
                </a:solidFill>
              </a:rPr>
              <a:t>   Κανόνες ορθής διαδικτυακής συμπεριφοράς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099256" y="6244349"/>
            <a:ext cx="10092744" cy="2835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0DED4B7-1D14-D885-947B-4705BBF1B845}"/>
              </a:ext>
            </a:extLst>
          </p:cNvPr>
          <p:cNvGrpSpPr/>
          <p:nvPr/>
        </p:nvGrpSpPr>
        <p:grpSpPr>
          <a:xfrm>
            <a:off x="2206150" y="6219825"/>
            <a:ext cx="9985850" cy="638175"/>
            <a:chOff x="2206150" y="6219825"/>
            <a:chExt cx="9985850" cy="6381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6FDAD0F-6E0B-6422-BA9F-04EE67A84A51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DD301C-1596-A252-B825-B4E5CCFB688C}"/>
                </a:ext>
              </a:extLst>
            </p:cNvPr>
            <p:cNvGrpSpPr/>
            <p:nvPr/>
          </p:nvGrpSpPr>
          <p:grpSpPr>
            <a:xfrm>
              <a:off x="2206150" y="6321083"/>
              <a:ext cx="1244878" cy="518803"/>
              <a:chOff x="2206150" y="6321083"/>
              <a:chExt cx="1244878" cy="51880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6573915-9FEB-61A1-81A2-CEB1EA180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9456" y="6321083"/>
                <a:ext cx="661572" cy="514982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716031CE-8A35-9CDE-8711-F6F1BAA02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6150" y="6324904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97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 rot="1239261">
            <a:off x="4221166" y="1073300"/>
            <a:ext cx="4263665" cy="4666120"/>
            <a:chOff x="629464" y="1400096"/>
            <a:chExt cx="3762395" cy="4349886"/>
          </a:xfrm>
        </p:grpSpPr>
        <p:pic>
          <p:nvPicPr>
            <p:cNvPr id="18" name="Picture 2" descr="ÎÏÎ¿ÏÎ­Î»ÎµÏÎ¼Î± ÎµÎ¹ÎºÏÎ½Î±Ï Î³Î¹Î± BULLET LIS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25" t="11459" r="22607" b="17142"/>
            <a:stretch/>
          </p:blipFill>
          <p:spPr bwMode="auto">
            <a:xfrm>
              <a:off x="629464" y="1400096"/>
              <a:ext cx="3762395" cy="4349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294227" y="2168343"/>
              <a:ext cx="2405575" cy="31070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sz="2000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V="1">
            <a:off x="0" y="6127750"/>
            <a:ext cx="12192000" cy="558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2356834" cy="61277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8417" y="240852"/>
            <a:ext cx="1188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/>
              <a:t>Κανόνες ορθής διαδικτυακής συμπεριφοράς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 rot="1231254">
            <a:off x="5224165" y="2375310"/>
            <a:ext cx="24001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u="sng" dirty="0"/>
              <a:t>Κανόνες ορθής διαδικτυακής συμπεριφοράς</a:t>
            </a:r>
          </a:p>
          <a:p>
            <a:pPr marL="342900" indent="-342900">
              <a:buAutoNum type="arabicPeriod"/>
            </a:pPr>
            <a:r>
              <a:rPr lang="el-GR" sz="1600" dirty="0"/>
              <a:t>……………………….…….</a:t>
            </a:r>
          </a:p>
          <a:p>
            <a:pPr marL="342900" indent="-342900">
              <a:buAutoNum type="arabicPeriod"/>
            </a:pPr>
            <a:r>
              <a:rPr lang="el-GR" sz="1600" dirty="0"/>
              <a:t>………………………….….</a:t>
            </a:r>
          </a:p>
          <a:p>
            <a:pPr marL="342900" indent="-342900">
              <a:buAutoNum type="arabicPeriod"/>
            </a:pPr>
            <a:r>
              <a:rPr lang="el-GR" sz="1600" dirty="0"/>
              <a:t>……………………………..</a:t>
            </a:r>
          </a:p>
          <a:p>
            <a:pPr marL="342900" indent="-342900">
              <a:buAutoNum type="arabicPeriod"/>
            </a:pPr>
            <a:r>
              <a:rPr lang="el-GR" sz="1600" dirty="0"/>
              <a:t>…………….……….………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39" y="3561138"/>
            <a:ext cx="1015985" cy="101598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523360" y="4691780"/>
            <a:ext cx="152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10</a:t>
            </a:r>
            <a:r>
              <a:rPr lang="en-GB" sz="2800" b="1" dirty="0"/>
              <a:t> </a:t>
            </a:r>
            <a:r>
              <a:rPr lang="el-GR" sz="2800" b="1" dirty="0"/>
              <a:t>λεπτά</a:t>
            </a:r>
            <a:endParaRPr lang="en-GB" sz="28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863391-8848-A083-6AFE-89D407CD8322}"/>
              </a:ext>
            </a:extLst>
          </p:cNvPr>
          <p:cNvGrpSpPr/>
          <p:nvPr/>
        </p:nvGrpSpPr>
        <p:grpSpPr>
          <a:xfrm>
            <a:off x="131965" y="6247961"/>
            <a:ext cx="11989695" cy="638175"/>
            <a:chOff x="202305" y="6219825"/>
            <a:chExt cx="11989695" cy="6381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ABCEB0-938D-4606-1486-B480EEA6331F}"/>
                </a:ext>
              </a:extLst>
            </p:cNvPr>
            <p:cNvSpPr/>
            <p:nvPr/>
          </p:nvSpPr>
          <p:spPr>
            <a:xfrm>
              <a:off x="9115425" y="6219825"/>
              <a:ext cx="3076575" cy="6381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Τομέας Εκπαιδευτικής Τεχνολογίας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spcAft>
                  <a:spcPts val="0"/>
                </a:spcAft>
                <a:tabLst>
                  <a:tab pos="2743200" algn="ctr"/>
                  <a:tab pos="5486400" algn="r"/>
                </a:tabLst>
              </a:pP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Παιδαγωγικό Ινστιτούτο Κύπρου</a:t>
              </a:r>
              <a:r>
                <a:rPr lang="el-GR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r>
                <a:rPr lang="el-GR" sz="1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53734C-CF55-E387-3721-27ABD469A032}"/>
                </a:ext>
              </a:extLst>
            </p:cNvPr>
            <p:cNvGrpSpPr/>
            <p:nvPr/>
          </p:nvGrpSpPr>
          <p:grpSpPr>
            <a:xfrm>
              <a:off x="202305" y="6236898"/>
              <a:ext cx="1347820" cy="595114"/>
              <a:chOff x="202305" y="6236898"/>
              <a:chExt cx="1347820" cy="59511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7DE59F1-A7CC-CA7D-84A9-0A79C6B37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611" y="6236898"/>
                <a:ext cx="764514" cy="595114"/>
              </a:xfrm>
              <a:prstGeom prst="rect">
                <a:avLst/>
              </a:prstGeom>
            </p:spPr>
          </p:pic>
          <p:pic>
            <p:nvPicPr>
              <p:cNvPr id="8" name="Picture 7" descr="A logo of an owl&#10;&#10;Description automatically generated">
                <a:extLst>
                  <a:ext uri="{FF2B5EF4-FFF2-40B4-BE49-F238E27FC236}">
                    <a16:creationId xmlns:a16="http://schemas.microsoft.com/office/drawing/2014/main" id="{758592AF-B2D2-B291-4B47-EED53FEBE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305" y="6292715"/>
                <a:ext cx="519800" cy="5149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081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00B0F0"/>
      </a:accent4>
      <a:accent5>
        <a:srgbClr val="FF0000"/>
      </a:accent5>
      <a:accent6>
        <a:srgbClr val="918655"/>
      </a:accent6>
      <a:hlink>
        <a:srgbClr val="99CA3C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803BC5FC858468B2ACAD93212A95D" ma:contentTypeVersion="20" ma:contentTypeDescription="Create a new document." ma:contentTypeScope="" ma:versionID="d36e7e2a1a4aabef0bb098dc2505f8bc">
  <xsd:schema xmlns:xsd="http://www.w3.org/2001/XMLSchema" xmlns:xs="http://www.w3.org/2001/XMLSchema" xmlns:p="http://schemas.microsoft.com/office/2006/metadata/properties" xmlns:ns1="http://schemas.microsoft.com/sharepoint/v3" xmlns:ns2="9822e29b-4d35-46d0-8019-0da1d477def0" xmlns:ns3="d90e524c-bc8a-4831-a335-e395a3654ea9" targetNamespace="http://schemas.microsoft.com/office/2006/metadata/properties" ma:root="true" ma:fieldsID="c19e381275d11142e6d2a5480da6ada7" ns1:_="" ns2:_="" ns3:_="">
    <xsd:import namespace="http://schemas.microsoft.com/sharepoint/v3"/>
    <xsd:import namespace="9822e29b-4d35-46d0-8019-0da1d477def0"/>
    <xsd:import namespace="d90e524c-bc8a-4831-a335-e395a3654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2e29b-4d35-46d0-8019-0da1d477d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d246711-1ebf-4d8b-aa2c-daccc67f7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e524c-bc8a-4831-a335-e395a3654ea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d2fd6d-ac01-4edf-b12a-c06fd7d12bb3}" ma:internalName="TaxCatchAll" ma:showField="CatchAllData" ma:web="d90e524c-bc8a-4831-a335-e395a3654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FCE47-8DD1-4DE9-94F2-FE335954B4F0}">
  <ds:schemaRefs>
    <ds:schemaRef ds:uri="9822e29b-4d35-46d0-8019-0da1d477def0"/>
    <ds:schemaRef ds:uri="d90e524c-bc8a-4831-a335-e395a3654e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A7D163-A22B-47E6-ADD5-AD2027BD95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953</Words>
  <Application>Microsoft Office PowerPoint</Application>
  <PresentationFormat>Widescreen</PresentationFormat>
  <Paragraphs>223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Goudy Stout</vt:lpstr>
      <vt:lpstr>Source Sans Pro</vt:lpstr>
      <vt:lpstr>Wingdings</vt:lpstr>
      <vt:lpstr>Office Theme</vt:lpstr>
      <vt:lpstr>Contents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Panayiota Hadjittofi</dc:creator>
  <cp:lastModifiedBy>Παναγιώτα Ιωάννου</cp:lastModifiedBy>
  <cp:revision>78</cp:revision>
  <dcterms:created xsi:type="dcterms:W3CDTF">2018-09-06T06:29:54Z</dcterms:created>
  <dcterms:modified xsi:type="dcterms:W3CDTF">2023-10-20T11:37:14Z</dcterms:modified>
</cp:coreProperties>
</file>