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  <p:sldMasterId id="2147483708" r:id="rId4"/>
    <p:sldMasterId id="2147483895" r:id="rId5"/>
    <p:sldMasterId id="2147483909" r:id="rId6"/>
    <p:sldMasterId id="2147483923" r:id="rId7"/>
  </p:sldMasterIdLst>
  <p:notesMasterIdLst>
    <p:notesMasterId r:id="rId16"/>
  </p:notesMasterIdLst>
  <p:sldIdLst>
    <p:sldId id="256" r:id="rId8"/>
    <p:sldId id="274" r:id="rId9"/>
    <p:sldId id="268" r:id="rId10"/>
    <p:sldId id="269" r:id="rId11"/>
    <p:sldId id="270" r:id="rId12"/>
    <p:sldId id="271" r:id="rId13"/>
    <p:sldId id="272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nayiota Hadjittofi" initials="PH" lastIdx="4" clrIdx="0">
    <p:extLst>
      <p:ext uri="{19B8F6BF-5375-455C-9EA6-DF929625EA0E}">
        <p15:presenceInfo xmlns:p15="http://schemas.microsoft.com/office/powerpoint/2012/main" userId="S-1-5-21-2788066752-1823107075-1767043758-18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828A"/>
    <a:srgbClr val="32AEB8"/>
    <a:srgbClr val="68CED6"/>
    <a:srgbClr val="FFAA7F"/>
    <a:srgbClr val="F2A4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5.xml"/><Relationship Id="rId12" Type="http://schemas.openxmlformats.org/officeDocument/2006/relationships/slide" Target="slides/slide5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4E318-EC14-43FA-AB39-09993436EB70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04E80-C918-4AE5-A534-796DF61BA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690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19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188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24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472" y="0"/>
            <a:ext cx="211223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45" y="1250975"/>
            <a:ext cx="2112235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052646" y="1250975"/>
            <a:ext cx="1056117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026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472" y="0"/>
            <a:ext cx="211223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14" y="3909054"/>
            <a:ext cx="1260665" cy="279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311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533123"/>
            <a:ext cx="12192000" cy="23248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5391415" y="3813043"/>
            <a:ext cx="1440160" cy="1440160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409" y="4013590"/>
            <a:ext cx="468171" cy="103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243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618000"/>
            <a:ext cx="12192000" cy="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573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618658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91344" y="123479"/>
            <a:ext cx="11809312" cy="6611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103893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207787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9311680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10400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20800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31200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968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909485"/>
            <a:ext cx="12192000" cy="2948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701" y="1508787"/>
            <a:ext cx="9640360" cy="490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017974" y="2168343"/>
            <a:ext cx="4620289" cy="34168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623392" y="4485118"/>
            <a:ext cx="4032448" cy="1344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799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2346339"/>
            <a:ext cx="12192000" cy="2948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944" y="1389641"/>
            <a:ext cx="3825696" cy="463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840416" y="1566977"/>
            <a:ext cx="1344149" cy="340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524359" y="1681512"/>
            <a:ext cx="2206355" cy="340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24993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066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4079776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480043" y="0"/>
            <a:ext cx="4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6528043" y="1749000"/>
            <a:ext cx="240000" cy="3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175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12192000" cy="4102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140684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75787" y="242176"/>
            <a:ext cx="8016213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75787" y="1010261"/>
            <a:ext cx="8016213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4079776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195293" y="1508787"/>
            <a:ext cx="4079776" cy="5349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906739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48680"/>
            <a:ext cx="8592277" cy="5760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80829" y="260650"/>
            <a:ext cx="2592288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965139" y="260650"/>
            <a:ext cx="2592288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749448" y="260650"/>
            <a:ext cx="2592288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220593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592277" y="356659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8592277" y="3621021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314951" y="356659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314951" y="3621021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38108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27381" y="4389107"/>
            <a:ext cx="11664619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27381" y="5157192"/>
            <a:ext cx="11664619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6618000"/>
            <a:ext cx="12192000" cy="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23392" y="452669"/>
            <a:ext cx="4416171" cy="3744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327915" y="452669"/>
            <a:ext cx="6240693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327915" y="2420765"/>
            <a:ext cx="1920000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7488261" y="2420765"/>
            <a:ext cx="1920000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9648608" y="2420765"/>
            <a:ext cx="1920000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500415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31066758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472011" y="1508786"/>
            <a:ext cx="3799787" cy="4865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 dirty="0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 userDrawn="1"/>
        </p:nvSpPr>
        <p:spPr>
          <a:xfrm>
            <a:off x="709243" y="1796667"/>
            <a:ext cx="144693" cy="432063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3456857" y="1650935"/>
            <a:ext cx="669775" cy="669775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3862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3202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218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321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237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9044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1968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9838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2183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2644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079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1269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7412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472" y="0"/>
            <a:ext cx="211223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45" y="1250975"/>
            <a:ext cx="2112235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052646" y="1250975"/>
            <a:ext cx="1056117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168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6144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909485"/>
            <a:ext cx="12192000" cy="2948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701" y="1508787"/>
            <a:ext cx="9640360" cy="490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017974" y="2168343"/>
            <a:ext cx="4620289" cy="34168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623392" y="4485118"/>
            <a:ext cx="4032448" cy="1344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9137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5322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9354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9747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4972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3561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2945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0649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7784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4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0433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8999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287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472" y="0"/>
            <a:ext cx="211223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45" y="1250975"/>
            <a:ext cx="2112235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052646" y="1250975"/>
            <a:ext cx="1056117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6259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909485"/>
            <a:ext cx="12192000" cy="2948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701" y="1508787"/>
            <a:ext cx="9640360" cy="490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017974" y="2168343"/>
            <a:ext cx="4620289" cy="34168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623392" y="4485118"/>
            <a:ext cx="4032448" cy="1344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6725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9403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2172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4273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538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0139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431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159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6786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1641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2751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7947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1550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472" y="0"/>
            <a:ext cx="211223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45" y="1250975"/>
            <a:ext cx="2112235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052646" y="1250975"/>
            <a:ext cx="1056117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1553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909485"/>
            <a:ext cx="12192000" cy="2948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701" y="1508787"/>
            <a:ext cx="9640360" cy="490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017974" y="2168343"/>
            <a:ext cx="4620289" cy="34168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623392" y="4485118"/>
            <a:ext cx="4032448" cy="1344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82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023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795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33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80260-35B5-4DE1-944C-D406F7631F7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55F32-C976-441D-9A74-2BDF188F1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1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8747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494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  <p:sldLayoutId id="214748390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228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  <p:sldLayoutId id="214748392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80260-35B5-4DE1-944C-D406F7631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55F32-C976-441D-9A74-2BDF188F1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4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  <p:sldLayoutId id="214748393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://creativecommons.org/licenses/by-nc-sa/4.0/?ref=chooser-v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creativecommons.org/licenses/by-nc-sa/4.0/?ref=chooser-v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2694946"/>
          </a:xfrm>
          <a:prstGeom prst="rect">
            <a:avLst/>
          </a:prstGeom>
          <a:solidFill>
            <a:srgbClr val="92D050"/>
          </a:solidFill>
          <a:ln>
            <a:solidFill>
              <a:schemeClr val="accent6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l-GR" sz="3600" b="1" dirty="0">
                <a:latin typeface="+mn-lt"/>
              </a:rPr>
              <a:t>Αξιοποίηση των ψηφιακών τεχνολογιών για τη μάθηση - Ψηφιακή Ικανότητα</a:t>
            </a:r>
            <a:br>
              <a:rPr lang="en-US" sz="4800" dirty="0"/>
            </a:br>
            <a:r>
              <a:rPr lang="el-GR" sz="3600" b="1" dirty="0">
                <a:solidFill>
                  <a:srgbClr val="002060"/>
                </a:solidFill>
                <a:latin typeface="+mn-lt"/>
              </a:rPr>
              <a:t>Διαδικτυακός Εκφοβισμός</a:t>
            </a:r>
            <a:endParaRPr lang="en-US" sz="3600" b="1" dirty="0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6127750"/>
            <a:ext cx="12192000" cy="55817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>
            <a:spLocks noGrp="1"/>
          </p:cNvSpPr>
          <p:nvPr/>
        </p:nvSpPr>
        <p:spPr>
          <a:xfrm>
            <a:off x="1524000" y="3422468"/>
            <a:ext cx="9144000" cy="1275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Ομάδα:</a:t>
            </a:r>
          </a:p>
          <a:p>
            <a:r>
              <a:rPr lang="el-GR" dirty="0"/>
              <a:t>Ονόματα μαθητών/μαθητριών: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94865C0-5581-A5A9-AF79-4A71781C0665}"/>
              </a:ext>
            </a:extLst>
          </p:cNvPr>
          <p:cNvGrpSpPr/>
          <p:nvPr/>
        </p:nvGrpSpPr>
        <p:grpSpPr>
          <a:xfrm>
            <a:off x="117897" y="6233893"/>
            <a:ext cx="11989695" cy="638175"/>
            <a:chOff x="202305" y="6219825"/>
            <a:chExt cx="11989695" cy="63817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0D562A0-E216-12AA-91D3-3E2C445D92BA}"/>
                </a:ext>
              </a:extLst>
            </p:cNvPr>
            <p:cNvSpPr/>
            <p:nvPr/>
          </p:nvSpPr>
          <p:spPr>
            <a:xfrm>
              <a:off x="9115425" y="6219825"/>
              <a:ext cx="3076575" cy="6381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Τομέας Εκπαιδευτικής Τεχνολογίας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Παιδαγωγικό Ινστιτούτο Κύπρου</a:t>
              </a: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el-GR" sz="11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D855B2E-2FCF-07E6-7FB5-1BE44A77012C}"/>
                </a:ext>
              </a:extLst>
            </p:cNvPr>
            <p:cNvGrpSpPr/>
            <p:nvPr/>
          </p:nvGrpSpPr>
          <p:grpSpPr>
            <a:xfrm>
              <a:off x="202305" y="6236898"/>
              <a:ext cx="1347820" cy="595114"/>
              <a:chOff x="202305" y="6236898"/>
              <a:chExt cx="1347820" cy="595114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4928A152-CC7B-6027-E338-F737BB6D74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5611" y="6236898"/>
                <a:ext cx="764514" cy="595114"/>
              </a:xfrm>
              <a:prstGeom prst="rect">
                <a:avLst/>
              </a:prstGeom>
            </p:spPr>
          </p:pic>
          <p:pic>
            <p:nvPicPr>
              <p:cNvPr id="8" name="Picture 7" descr="A logo of an owl&#10;&#10;Description automatically generated">
                <a:extLst>
                  <a:ext uri="{FF2B5EF4-FFF2-40B4-BE49-F238E27FC236}">
                    <a16:creationId xmlns:a16="http://schemas.microsoft.com/office/drawing/2014/main" id="{8DCFFEA0-4880-8482-9BB9-42A17BD297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305" y="6292715"/>
                <a:ext cx="519800" cy="514982"/>
              </a:xfrm>
              <a:prstGeom prst="rect">
                <a:avLst/>
              </a:prstGeom>
            </p:spPr>
          </p:pic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9525810-38DD-A362-AA4D-4CA1575D11C9}"/>
              </a:ext>
            </a:extLst>
          </p:cNvPr>
          <p:cNvGrpSpPr/>
          <p:nvPr/>
        </p:nvGrpSpPr>
        <p:grpSpPr>
          <a:xfrm>
            <a:off x="3512078" y="5696757"/>
            <a:ext cx="5167844" cy="307777"/>
            <a:chOff x="2376974" y="5428325"/>
            <a:chExt cx="5167844" cy="30777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DA7E238-6A75-DCCE-A36D-63EF53467619}"/>
                </a:ext>
              </a:extLst>
            </p:cNvPr>
            <p:cNvSpPr txBox="1"/>
            <p:nvPr/>
          </p:nvSpPr>
          <p:spPr>
            <a:xfrm>
              <a:off x="2376974" y="5428325"/>
              <a:ext cx="51678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dirty="0"/>
                <a:t>Αυτή η παρουσίαση διανέμεται με την άδεια </a:t>
              </a:r>
              <a:r>
                <a:rPr lang="el-GR" sz="1400" dirty="0">
                  <a:solidFill>
                    <a:srgbClr val="92D050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CC BY-NC-SA 4.0</a:t>
              </a:r>
              <a:endParaRPr lang="en-US" sz="1400" dirty="0">
                <a:solidFill>
                  <a:srgbClr val="92D050"/>
                </a:solidFill>
              </a:endParaRPr>
            </a:p>
          </p:txBody>
        </p:sp>
        <p:pic>
          <p:nvPicPr>
            <p:cNvPr id="15" name="Picture 14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FBC98A5A-C6C1-4CC6-3EA4-AF4FB4956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1135" y="5492360"/>
              <a:ext cx="179705" cy="1797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15" descr="Attribution">
              <a:extLst>
                <a:ext uri="{FF2B5EF4-FFF2-40B4-BE49-F238E27FC236}">
                  <a16:creationId xmlns:a16="http://schemas.microsoft.com/office/drawing/2014/main" id="{D39689CF-6184-842E-6782-3A0B41DAD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7504" y="5492360"/>
              <a:ext cx="179705" cy="17970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17961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FB3CD3-6926-6FE3-0C34-0CD99AA83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2100" y="1236648"/>
            <a:ext cx="28956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work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licensed under 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CC BY-NC-SA 4.0</a:t>
            </a:r>
            <a:endParaRPr kumimoji="0" lang="el-GR" altLang="en-US" sz="1100" b="0" i="0" u="none" strike="noStrike" cap="none" normalizeH="0" baseline="0" dirty="0">
              <a:ln>
                <a:noFill/>
              </a:ln>
              <a:solidFill>
                <a:srgbClr val="D14500"/>
              </a:solidFill>
              <a:effectLst/>
              <a:latin typeface="Source Sans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altLang="en-US" sz="1100" dirty="0">
              <a:solidFill>
                <a:srgbClr val="D14500"/>
              </a:solidFill>
              <a:latin typeface="Source Sans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n-US" sz="1100" b="0" i="0" u="none" strike="noStrike" cap="none" normalizeH="0" baseline="0" dirty="0">
              <a:ln>
                <a:noFill/>
              </a:ln>
              <a:solidFill>
                <a:srgbClr val="D14500"/>
              </a:solidFill>
              <a:effectLst/>
              <a:latin typeface="Source Sans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91C379-87FE-8AB5-8361-9CC4C19B95CB}"/>
              </a:ext>
            </a:extLst>
          </p:cNvPr>
          <p:cNvSpPr txBox="1"/>
          <p:nvPr/>
        </p:nvSpPr>
        <p:spPr>
          <a:xfrm>
            <a:off x="3534833" y="2298700"/>
            <a:ext cx="6050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Αυτή η παρουσίαση διανέμεται με την άδεια </a:t>
            </a:r>
            <a:r>
              <a:rPr lang="el-GR" dirty="0">
                <a:solidFill>
                  <a:srgbClr val="92D05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BY-NC-SA 4.0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CFBD5B0-22A4-F8DC-31DB-F4C3747D90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372" y="3195214"/>
            <a:ext cx="179705" cy="179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ttribution">
            <a:extLst>
              <a:ext uri="{FF2B5EF4-FFF2-40B4-BE49-F238E27FC236}">
                <a16:creationId xmlns:a16="http://schemas.microsoft.com/office/drawing/2014/main" id="{9F6EA331-A6A7-A46C-E5E7-C9528FBF05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722" y="3195214"/>
            <a:ext cx="179705" cy="1797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7705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145094" y="4069073"/>
            <a:ext cx="71088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altLang="ko-KR" sz="2667" b="1" dirty="0">
                <a:solidFill>
                  <a:prstClr val="white"/>
                </a:solidFill>
                <a:cs typeface="Arial" pitchFamily="34" charset="0"/>
              </a:rPr>
              <a:t>03</a:t>
            </a:r>
            <a:endParaRPr lang="ko-KR" altLang="en-US" sz="2667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29747" y="5253205"/>
            <a:ext cx="71088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altLang="ko-KR" sz="2667" b="1" dirty="0">
                <a:solidFill>
                  <a:prstClr val="white"/>
                </a:solidFill>
                <a:cs typeface="Arial" pitchFamily="34" charset="0"/>
              </a:rPr>
              <a:t>04</a:t>
            </a:r>
            <a:endParaRPr lang="ko-KR" altLang="en-US" sz="2667" b="1" dirty="0">
              <a:solidFill>
                <a:prstClr val="white"/>
              </a:solidFill>
              <a:cs typeface="Arial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2099256" y="6244349"/>
            <a:ext cx="10092744" cy="2835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3553970" y="643058"/>
            <a:ext cx="8216721" cy="52812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244659" y="1179024"/>
            <a:ext cx="6835341" cy="421722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u="sng" dirty="0"/>
              <a:t>Κανόνες ορθής διαδικτυακής συμπεριφοράς</a:t>
            </a:r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1D5DBD8-9DB9-F59F-AE44-CFB6BDC75B2E}"/>
              </a:ext>
            </a:extLst>
          </p:cNvPr>
          <p:cNvGrpSpPr/>
          <p:nvPr/>
        </p:nvGrpSpPr>
        <p:grpSpPr>
          <a:xfrm>
            <a:off x="2211306" y="6214942"/>
            <a:ext cx="9879541" cy="638175"/>
            <a:chOff x="2312459" y="6219825"/>
            <a:chExt cx="9879541" cy="63817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7F72542-2680-1D5E-3510-A92EAAE30CE9}"/>
                </a:ext>
              </a:extLst>
            </p:cNvPr>
            <p:cNvSpPr/>
            <p:nvPr/>
          </p:nvSpPr>
          <p:spPr>
            <a:xfrm>
              <a:off x="9115425" y="6219825"/>
              <a:ext cx="3076575" cy="6381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Τομέας Εκπαιδευτικής Τεχνολογίας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Παιδαγωγικό Ινστιτούτο Κύπρου</a:t>
              </a: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el-GR" sz="11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D65F695-7219-6093-7D66-79E28B18D2FB}"/>
                </a:ext>
              </a:extLst>
            </p:cNvPr>
            <p:cNvGrpSpPr/>
            <p:nvPr/>
          </p:nvGrpSpPr>
          <p:grpSpPr>
            <a:xfrm>
              <a:off x="2312459" y="6334911"/>
              <a:ext cx="1054977" cy="472358"/>
              <a:chOff x="2312459" y="6334911"/>
              <a:chExt cx="1054977" cy="472358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F66ADC58-0852-EAFE-E75E-CD059CE295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0621" y="6334911"/>
                <a:ext cx="606815" cy="472358"/>
              </a:xfrm>
              <a:prstGeom prst="rect">
                <a:avLst/>
              </a:prstGeom>
            </p:spPr>
          </p:pic>
          <p:pic>
            <p:nvPicPr>
              <p:cNvPr id="8" name="Picture 7" descr="A logo of an owl&#10;&#10;Description automatically generated">
                <a:extLst>
                  <a:ext uri="{FF2B5EF4-FFF2-40B4-BE49-F238E27FC236}">
                    <a16:creationId xmlns:a16="http://schemas.microsoft.com/office/drawing/2014/main" id="{D1DCCED1-FEB7-D170-00CB-E755C737A4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12459" y="6363261"/>
                <a:ext cx="448162" cy="44400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0317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>
          <a:xfrm flipV="1">
            <a:off x="0" y="6127750"/>
            <a:ext cx="12192000" cy="55817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0"/>
            <a:ext cx="2356834" cy="612775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781030" y="153396"/>
            <a:ext cx="8552377" cy="1036615"/>
            <a:chOff x="2762442" y="470213"/>
            <a:chExt cx="7040453" cy="1454749"/>
          </a:xfrm>
        </p:grpSpPr>
        <p:grpSp>
          <p:nvGrpSpPr>
            <p:cNvPr id="17" name="Group 16"/>
            <p:cNvGrpSpPr/>
            <p:nvPr/>
          </p:nvGrpSpPr>
          <p:grpSpPr>
            <a:xfrm>
              <a:off x="2794116" y="470213"/>
              <a:ext cx="7008779" cy="1435515"/>
              <a:chOff x="3131840" y="1491630"/>
              <a:chExt cx="5256584" cy="576064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3131840" y="1491630"/>
                <a:ext cx="5256584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latinLnBrk="1"/>
                <a:endParaRPr lang="ko-KR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Right Triangle 18"/>
              <p:cNvSpPr/>
              <p:nvPr/>
            </p:nvSpPr>
            <p:spPr>
              <a:xfrm rot="5400000">
                <a:off x="3203840" y="1419630"/>
                <a:ext cx="576000" cy="7200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latinLnBrk="1"/>
                <a:endParaRPr lang="ko-KR" altLang="en-US" sz="24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Right Triangle 6"/>
            <p:cNvSpPr/>
            <p:nvPr/>
          </p:nvSpPr>
          <p:spPr>
            <a:xfrm rot="5400000">
              <a:off x="2530905" y="701751"/>
              <a:ext cx="1454748" cy="991673"/>
            </a:xfrm>
            <a:prstGeom prst="rtTriangl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3664439" y="144487"/>
            <a:ext cx="5486400" cy="1094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rgbClr val="FF0000"/>
                </a:solidFill>
              </a:rPr>
              <a:t>6</a:t>
            </a:r>
            <a:r>
              <a:rPr lang="el-GR" sz="2400" b="1" dirty="0">
                <a:solidFill>
                  <a:prstClr val="black"/>
                </a:solidFill>
              </a:rPr>
              <a:t>Γώντας τον Εκφοβισμό στο Διαδίκτυο</a:t>
            </a:r>
          </a:p>
        </p:txBody>
      </p:sp>
      <p:sp>
        <p:nvSpPr>
          <p:cNvPr id="22" name="Rectangle 21"/>
          <p:cNvSpPr/>
          <p:nvPr/>
        </p:nvSpPr>
        <p:spPr>
          <a:xfrm rot="10800000">
            <a:off x="2819504" y="1396526"/>
            <a:ext cx="8539293" cy="46165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39460" y="2563366"/>
            <a:ext cx="5936359" cy="2699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55296" y="1766065"/>
            <a:ext cx="8042320" cy="397791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302135" y="1061379"/>
            <a:ext cx="7362822" cy="1094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rgbClr val="FF0000"/>
                </a:solidFill>
              </a:rPr>
              <a:t>Αφού ολοκληρώσετε τη δραστηριότητα 4, φωτογραφίστε το διάγραμμά σας και ανεβάστε το εδώ</a:t>
            </a:r>
            <a:endParaRPr lang="el-GR" sz="1200" dirty="0">
              <a:solidFill>
                <a:schemeClr val="tx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A4DBEB7-FC60-E403-777E-EA30131541A8}"/>
              </a:ext>
            </a:extLst>
          </p:cNvPr>
          <p:cNvGrpSpPr/>
          <p:nvPr/>
        </p:nvGrpSpPr>
        <p:grpSpPr>
          <a:xfrm>
            <a:off x="117897" y="6233893"/>
            <a:ext cx="11989695" cy="638175"/>
            <a:chOff x="202305" y="6219825"/>
            <a:chExt cx="11989695" cy="63817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B41C846-D1AC-ED64-CD49-160757E58ADF}"/>
                </a:ext>
              </a:extLst>
            </p:cNvPr>
            <p:cNvSpPr/>
            <p:nvPr/>
          </p:nvSpPr>
          <p:spPr>
            <a:xfrm>
              <a:off x="9115425" y="6219825"/>
              <a:ext cx="3076575" cy="6381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Τομέας Εκπαιδευτικής Τεχνολογίας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Παιδαγωγικό Ινστιτούτο Κύπρου</a:t>
              </a: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el-GR" sz="11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8240079-E0E4-3E62-0F42-FE4C765582D0}"/>
                </a:ext>
              </a:extLst>
            </p:cNvPr>
            <p:cNvGrpSpPr/>
            <p:nvPr/>
          </p:nvGrpSpPr>
          <p:grpSpPr>
            <a:xfrm>
              <a:off x="202305" y="6236898"/>
              <a:ext cx="1347820" cy="595114"/>
              <a:chOff x="202305" y="6236898"/>
              <a:chExt cx="1347820" cy="595114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93C4F2E3-E758-24F8-4E69-D713DAD7B9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5611" y="6236898"/>
                <a:ext cx="764514" cy="595114"/>
              </a:xfrm>
              <a:prstGeom prst="rect">
                <a:avLst/>
              </a:prstGeom>
            </p:spPr>
          </p:pic>
          <p:pic>
            <p:nvPicPr>
              <p:cNvPr id="11" name="Picture 10" descr="A logo of an owl&#10;&#10;Description automatically generated">
                <a:extLst>
                  <a:ext uri="{FF2B5EF4-FFF2-40B4-BE49-F238E27FC236}">
                    <a16:creationId xmlns:a16="http://schemas.microsoft.com/office/drawing/2014/main" id="{1FF9FF9D-384F-FBFB-59D9-84C212B798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305" y="6292715"/>
                <a:ext cx="519800" cy="51498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52976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>
          <a:xfrm flipV="1">
            <a:off x="0" y="6127750"/>
            <a:ext cx="12192000" cy="55817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0"/>
            <a:ext cx="2356834" cy="612775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" name="Picture 19" descr="ÎÏÎ¿ÏÎ­Î»ÎµÏÎ¼Î± ÎµÎ¹ÎºÏÎ½Î±Ï Î³Î¹Î± wall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63644" y="-746237"/>
            <a:ext cx="5666705" cy="7880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34702" y="1276980"/>
            <a:ext cx="3316511" cy="1804572"/>
          </a:xfrm>
          <a:prstGeom prst="rect">
            <a:avLst/>
          </a:prstGeom>
        </p:spPr>
      </p:pic>
      <p:sp>
        <p:nvSpPr>
          <p:cNvPr id="29" name="Rounded Rectangle 28"/>
          <p:cNvSpPr/>
          <p:nvPr/>
        </p:nvSpPr>
        <p:spPr>
          <a:xfrm rot="5400000">
            <a:off x="5449171" y="1283963"/>
            <a:ext cx="3295650" cy="1769745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073206" y="1898077"/>
            <a:ext cx="2047578" cy="5998984"/>
          </a:xfrm>
          <a:prstGeom prst="rect">
            <a:avLst/>
          </a:prstGeom>
        </p:spPr>
      </p:pic>
      <p:sp>
        <p:nvSpPr>
          <p:cNvPr id="23" name="Text Box 233"/>
          <p:cNvSpPr txBox="1"/>
          <p:nvPr/>
        </p:nvSpPr>
        <p:spPr>
          <a:xfrm rot="5400000">
            <a:off x="6628365" y="2499039"/>
            <a:ext cx="937260" cy="499300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vert270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3600" dirty="0">
                <a:solidFill>
                  <a:srgbClr val="000000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Διαδικτυακός Εκφοβισμός</a:t>
            </a:r>
            <a:endParaRPr lang="en-US" sz="11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 rot="5400000">
            <a:off x="8081133" y="1416374"/>
            <a:ext cx="3295650" cy="1675765"/>
          </a:xfrm>
          <a:prstGeom prst="roundRect">
            <a:avLst/>
          </a:prstGeom>
          <a:solidFill>
            <a:srgbClr val="92D05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Text Box 240"/>
          <p:cNvSpPr txBox="1"/>
          <p:nvPr/>
        </p:nvSpPr>
        <p:spPr>
          <a:xfrm rot="5400000">
            <a:off x="3827131" y="276866"/>
            <a:ext cx="883920" cy="154305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vert270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</a:pPr>
            <a:r>
              <a:rPr lang="el-GR" sz="1200">
                <a:solidFill>
                  <a:srgbClr val="000000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Τι συμβαίνει στον</a:t>
            </a:r>
            <a:endParaRPr lang="en-US" sz="110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l-GR" sz="1200">
                <a:solidFill>
                  <a:srgbClr val="000000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Διαδικτυακό </a:t>
            </a:r>
            <a:r>
              <a:rPr lang="el-GR" sz="1100">
                <a:solidFill>
                  <a:srgbClr val="000000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Εκφοβισμό</a:t>
            </a:r>
            <a:endParaRPr lang="en-US" sz="110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10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 Box 242"/>
          <p:cNvSpPr txBox="1"/>
          <p:nvPr/>
        </p:nvSpPr>
        <p:spPr>
          <a:xfrm rot="5400000">
            <a:off x="6719805" y="234956"/>
            <a:ext cx="754380" cy="162687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vert270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110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Πώς συμβαίνει ο </a:t>
            </a:r>
            <a:endParaRPr lang="en-US" sz="110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110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Διαδικτυακός Εκφοβισμός;</a:t>
            </a:r>
            <a:endParaRPr lang="en-US" sz="110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 Box 243"/>
          <p:cNvSpPr txBox="1"/>
          <p:nvPr/>
        </p:nvSpPr>
        <p:spPr>
          <a:xfrm rot="5400000">
            <a:off x="9335258" y="243502"/>
            <a:ext cx="787400" cy="170370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vert270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120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Που συμβαίνει ο </a:t>
            </a:r>
            <a:endParaRPr lang="en-US" sz="110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120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Διαδικτυακός </a:t>
            </a:r>
            <a:r>
              <a:rPr lang="el-GR" sz="110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Εκφοβισμός</a:t>
            </a:r>
            <a:r>
              <a:rPr lang="el-GR" sz="120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10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012" y="852471"/>
            <a:ext cx="2352541" cy="20967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chemeClr val="tx1"/>
                </a:solidFill>
              </a:rPr>
              <a:t>Ας </a:t>
            </a:r>
            <a:r>
              <a:rPr lang="el-GR" sz="2400" b="1" dirty="0" err="1">
                <a:solidFill>
                  <a:schemeClr val="tx1"/>
                </a:solidFill>
              </a:rPr>
              <a:t>ΖΩ</a:t>
            </a:r>
            <a:r>
              <a:rPr lang="el-GR" sz="2400" b="1" dirty="0" err="1">
                <a:solidFill>
                  <a:schemeClr val="accent5"/>
                </a:solidFill>
              </a:rPr>
              <a:t>Graffi</a:t>
            </a:r>
            <a:r>
              <a:rPr lang="el-GR" sz="2400" b="1" dirty="0" err="1">
                <a:solidFill>
                  <a:schemeClr val="tx1"/>
                </a:solidFill>
              </a:rPr>
              <a:t>ΣΟΥΜΕ</a:t>
            </a:r>
            <a:r>
              <a:rPr lang="el-GR" sz="2400" b="1" dirty="0">
                <a:solidFill>
                  <a:schemeClr val="tx1"/>
                </a:solidFill>
              </a:rPr>
              <a:t> </a:t>
            </a:r>
            <a:r>
              <a:rPr lang="el-GR" sz="2400" b="1" dirty="0" err="1">
                <a:solidFill>
                  <a:schemeClr val="accent5"/>
                </a:solidFill>
              </a:rPr>
              <a:t>ti</a:t>
            </a:r>
            <a:r>
              <a:rPr lang="el-GR" sz="2400" b="1" dirty="0">
                <a:solidFill>
                  <a:schemeClr val="tx1"/>
                </a:solidFill>
              </a:rPr>
              <a:t> είναι Διαδικτυακός Εκφοβισμός</a:t>
            </a:r>
          </a:p>
          <a:p>
            <a:pPr algn="ctr"/>
            <a:r>
              <a:rPr lang="el-GR" sz="2400" b="1" dirty="0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9DDA065-C00E-4BBB-54D6-6BDFBFF2E325}"/>
              </a:ext>
            </a:extLst>
          </p:cNvPr>
          <p:cNvGrpSpPr/>
          <p:nvPr/>
        </p:nvGrpSpPr>
        <p:grpSpPr>
          <a:xfrm>
            <a:off x="103829" y="6233893"/>
            <a:ext cx="11989695" cy="638175"/>
            <a:chOff x="202305" y="6219825"/>
            <a:chExt cx="11989695" cy="63817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58AEF03-B06A-8D2A-8B6A-8559367ED7E6}"/>
                </a:ext>
              </a:extLst>
            </p:cNvPr>
            <p:cNvSpPr/>
            <p:nvPr/>
          </p:nvSpPr>
          <p:spPr>
            <a:xfrm>
              <a:off x="9115425" y="6219825"/>
              <a:ext cx="3076575" cy="6381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Τομέας Εκπαιδευτικής Τεχνολογίας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Παιδαγωγικό Ινστιτούτο Κύπρου</a:t>
              </a: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el-GR" sz="11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4BFDFA9-C4F5-0756-AAD5-335A911779EF}"/>
                </a:ext>
              </a:extLst>
            </p:cNvPr>
            <p:cNvGrpSpPr/>
            <p:nvPr/>
          </p:nvGrpSpPr>
          <p:grpSpPr>
            <a:xfrm>
              <a:off x="202305" y="6236898"/>
              <a:ext cx="1347820" cy="595114"/>
              <a:chOff x="202305" y="6236898"/>
              <a:chExt cx="1347820" cy="595114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5251057F-1AF1-32A0-6C95-FEE2E5B081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5611" y="6236898"/>
                <a:ext cx="764514" cy="595114"/>
              </a:xfrm>
              <a:prstGeom prst="rect">
                <a:avLst/>
              </a:prstGeom>
            </p:spPr>
          </p:pic>
          <p:pic>
            <p:nvPicPr>
              <p:cNvPr id="9" name="Picture 8" descr="A logo of an owl&#10;&#10;Description automatically generated">
                <a:extLst>
                  <a:ext uri="{FF2B5EF4-FFF2-40B4-BE49-F238E27FC236}">
                    <a16:creationId xmlns:a16="http://schemas.microsoft.com/office/drawing/2014/main" id="{DA721195-1D03-572E-DAA4-BB8B4F0D72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305" y="6292715"/>
                <a:ext cx="519800" cy="51498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74216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>
          <a:xfrm flipV="1">
            <a:off x="0" y="6127750"/>
            <a:ext cx="12192000" cy="55817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0"/>
            <a:ext cx="2356834" cy="612775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781030" y="153396"/>
            <a:ext cx="8552377" cy="1036615"/>
            <a:chOff x="2762442" y="470213"/>
            <a:chExt cx="7040453" cy="1454749"/>
          </a:xfrm>
        </p:grpSpPr>
        <p:grpSp>
          <p:nvGrpSpPr>
            <p:cNvPr id="17" name="Group 16"/>
            <p:cNvGrpSpPr/>
            <p:nvPr/>
          </p:nvGrpSpPr>
          <p:grpSpPr>
            <a:xfrm>
              <a:off x="2794116" y="470213"/>
              <a:ext cx="7008779" cy="1435515"/>
              <a:chOff x="3131840" y="1491630"/>
              <a:chExt cx="5256584" cy="576064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3131840" y="1491630"/>
                <a:ext cx="5256584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latinLnBrk="1"/>
                <a:endParaRPr lang="ko-KR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Right Triangle 18"/>
              <p:cNvSpPr/>
              <p:nvPr/>
            </p:nvSpPr>
            <p:spPr>
              <a:xfrm rot="5400000">
                <a:off x="3203840" y="1419630"/>
                <a:ext cx="576000" cy="7200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latinLnBrk="1"/>
                <a:endParaRPr lang="ko-KR" altLang="en-US" sz="24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Right Triangle 6"/>
            <p:cNvSpPr/>
            <p:nvPr/>
          </p:nvSpPr>
          <p:spPr>
            <a:xfrm rot="5400000">
              <a:off x="2530905" y="701751"/>
              <a:ext cx="1454748" cy="991673"/>
            </a:xfrm>
            <a:prstGeom prst="rtTriangl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3664438" y="144487"/>
            <a:ext cx="7433178" cy="1094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chemeClr val="tx1"/>
                </a:solidFill>
              </a:rPr>
              <a:t>Ας </a:t>
            </a:r>
            <a:r>
              <a:rPr lang="el-GR" sz="2400" b="1" dirty="0" err="1">
                <a:solidFill>
                  <a:schemeClr val="tx1"/>
                </a:solidFill>
              </a:rPr>
              <a:t>ΖΩ</a:t>
            </a:r>
            <a:r>
              <a:rPr lang="el-GR" sz="2400" b="1" dirty="0" err="1">
                <a:solidFill>
                  <a:schemeClr val="accent5"/>
                </a:solidFill>
              </a:rPr>
              <a:t>Graffi</a:t>
            </a:r>
            <a:r>
              <a:rPr lang="el-GR" sz="2400" b="1" dirty="0" err="1">
                <a:solidFill>
                  <a:schemeClr val="tx1"/>
                </a:solidFill>
              </a:rPr>
              <a:t>ΣΟΥΜΕ</a:t>
            </a:r>
            <a:r>
              <a:rPr lang="el-GR" sz="2400" b="1" dirty="0">
                <a:solidFill>
                  <a:schemeClr val="tx1"/>
                </a:solidFill>
              </a:rPr>
              <a:t> </a:t>
            </a:r>
            <a:r>
              <a:rPr lang="el-GR" sz="2400" b="1" dirty="0" err="1">
                <a:solidFill>
                  <a:schemeClr val="accent5"/>
                </a:solidFill>
              </a:rPr>
              <a:t>ti</a:t>
            </a:r>
            <a:r>
              <a:rPr lang="el-GR" sz="2400" b="1" dirty="0">
                <a:solidFill>
                  <a:schemeClr val="tx1"/>
                </a:solidFill>
              </a:rPr>
              <a:t> είναι Διαδικτυακός Εκφοβισμός</a:t>
            </a:r>
          </a:p>
        </p:txBody>
      </p:sp>
      <p:sp>
        <p:nvSpPr>
          <p:cNvPr id="22" name="Rectangle 21"/>
          <p:cNvSpPr/>
          <p:nvPr/>
        </p:nvSpPr>
        <p:spPr>
          <a:xfrm rot="10800000">
            <a:off x="2819504" y="1396526"/>
            <a:ext cx="8539293" cy="46165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39460" y="2563366"/>
            <a:ext cx="5936359" cy="2699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55296" y="1766065"/>
            <a:ext cx="8042320" cy="397791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302135" y="1061379"/>
            <a:ext cx="7362822" cy="1094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rgbClr val="FF0000"/>
                </a:solidFill>
              </a:rPr>
              <a:t>Αφού ολοκληρώσετε τη δραστηριότητα 5, φωτογραφίστε την αφίσα σας και ανεβάστε το εδώ</a:t>
            </a:r>
            <a:endParaRPr lang="el-GR" sz="1200" dirty="0">
              <a:solidFill>
                <a:prstClr val="black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08453B4-6F10-136C-EA8C-35E51FA61590}"/>
              </a:ext>
            </a:extLst>
          </p:cNvPr>
          <p:cNvGrpSpPr/>
          <p:nvPr/>
        </p:nvGrpSpPr>
        <p:grpSpPr>
          <a:xfrm>
            <a:off x="103829" y="6233893"/>
            <a:ext cx="11989695" cy="638175"/>
            <a:chOff x="202305" y="6219825"/>
            <a:chExt cx="11989695" cy="63817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364D49D-2078-A17C-08CC-E2E20E920AA1}"/>
                </a:ext>
              </a:extLst>
            </p:cNvPr>
            <p:cNvSpPr/>
            <p:nvPr/>
          </p:nvSpPr>
          <p:spPr>
            <a:xfrm>
              <a:off x="9115425" y="6219825"/>
              <a:ext cx="3076575" cy="6381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Τομέας Εκπαιδευτικής Τεχνολογίας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Παιδαγωγικό Ινστιτούτο Κύπρου</a:t>
              </a: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el-GR" sz="11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EF04B82-0133-24EC-C922-40D4273203EA}"/>
                </a:ext>
              </a:extLst>
            </p:cNvPr>
            <p:cNvGrpSpPr/>
            <p:nvPr/>
          </p:nvGrpSpPr>
          <p:grpSpPr>
            <a:xfrm>
              <a:off x="202305" y="6236898"/>
              <a:ext cx="1347820" cy="595114"/>
              <a:chOff x="202305" y="6236898"/>
              <a:chExt cx="1347820" cy="595114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FF1923FA-0E00-02BC-7302-0A19466331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5611" y="6236898"/>
                <a:ext cx="764514" cy="595114"/>
              </a:xfrm>
              <a:prstGeom prst="rect">
                <a:avLst/>
              </a:prstGeom>
            </p:spPr>
          </p:pic>
          <p:pic>
            <p:nvPicPr>
              <p:cNvPr id="11" name="Picture 10" descr="A logo of an owl&#10;&#10;Description automatically generated">
                <a:extLst>
                  <a:ext uri="{FF2B5EF4-FFF2-40B4-BE49-F238E27FC236}">
                    <a16:creationId xmlns:a16="http://schemas.microsoft.com/office/drawing/2014/main" id="{5D930344-1F1C-4533-849D-CB8025A5A1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305" y="6292715"/>
                <a:ext cx="519800" cy="51498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05039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>
          <a:xfrm flipV="1">
            <a:off x="0" y="6127750"/>
            <a:ext cx="12192000" cy="55817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0"/>
            <a:ext cx="2356834" cy="612775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781030" y="153396"/>
            <a:ext cx="8552377" cy="1036615"/>
            <a:chOff x="2762442" y="470213"/>
            <a:chExt cx="7040453" cy="1454749"/>
          </a:xfrm>
        </p:grpSpPr>
        <p:grpSp>
          <p:nvGrpSpPr>
            <p:cNvPr id="17" name="Group 16"/>
            <p:cNvGrpSpPr/>
            <p:nvPr/>
          </p:nvGrpSpPr>
          <p:grpSpPr>
            <a:xfrm>
              <a:off x="2794116" y="470213"/>
              <a:ext cx="7008779" cy="1435515"/>
              <a:chOff x="3131840" y="1491630"/>
              <a:chExt cx="5256584" cy="576064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3131840" y="1491630"/>
                <a:ext cx="5256584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latinLnBrk="1"/>
                <a:endParaRPr lang="ko-KR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Right Triangle 18"/>
              <p:cNvSpPr/>
              <p:nvPr/>
            </p:nvSpPr>
            <p:spPr>
              <a:xfrm rot="5400000">
                <a:off x="3203840" y="1419630"/>
                <a:ext cx="576000" cy="7200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latinLnBrk="1"/>
                <a:endParaRPr lang="ko-KR" altLang="en-US" sz="24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Right Triangle 6"/>
            <p:cNvSpPr/>
            <p:nvPr/>
          </p:nvSpPr>
          <p:spPr>
            <a:xfrm rot="5400000">
              <a:off x="2530905" y="701751"/>
              <a:ext cx="1454748" cy="991673"/>
            </a:xfrm>
            <a:prstGeom prst="rtTriangl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3664438" y="144487"/>
            <a:ext cx="7433178" cy="1094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>
                <a:solidFill>
                  <a:prstClr val="black"/>
                </a:solidFill>
              </a:rPr>
              <a:t>Ας γνωρίσουμε τα 3</a:t>
            </a:r>
            <a:r>
              <a:rPr lang="el-GR" sz="2400" b="1" dirty="0">
                <a:solidFill>
                  <a:schemeClr val="accent5"/>
                </a:solidFill>
              </a:rPr>
              <a:t>Θ</a:t>
            </a:r>
          </a:p>
        </p:txBody>
      </p:sp>
      <p:sp>
        <p:nvSpPr>
          <p:cNvPr id="22" name="Rectangle 21"/>
          <p:cNvSpPr/>
          <p:nvPr/>
        </p:nvSpPr>
        <p:spPr>
          <a:xfrm rot="10800000">
            <a:off x="2819504" y="1396526"/>
            <a:ext cx="8539293" cy="46165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39460" y="2563366"/>
            <a:ext cx="5936359" cy="2699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55296" y="1766065"/>
            <a:ext cx="8042320" cy="397791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302135" y="1061379"/>
            <a:ext cx="7362822" cy="1094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rgbClr val="FF0000"/>
                </a:solidFill>
              </a:rPr>
              <a:t>Αφού ολοκληρώσετε τη δραστηριότητα 8, φωτογραφίστε το φύλλο εργασίας σας και ανεβάστε το εδώ</a:t>
            </a:r>
            <a:endParaRPr lang="el-GR" sz="1200" dirty="0">
              <a:solidFill>
                <a:prstClr val="black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6AC916B-C143-0D4B-006B-61533DC06F6E}"/>
              </a:ext>
            </a:extLst>
          </p:cNvPr>
          <p:cNvGrpSpPr/>
          <p:nvPr/>
        </p:nvGrpSpPr>
        <p:grpSpPr>
          <a:xfrm>
            <a:off x="103829" y="6233893"/>
            <a:ext cx="11989695" cy="638175"/>
            <a:chOff x="202305" y="6219825"/>
            <a:chExt cx="11989695" cy="63817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15F0EEF-FE7D-B89A-D664-46A55C44E485}"/>
                </a:ext>
              </a:extLst>
            </p:cNvPr>
            <p:cNvSpPr/>
            <p:nvPr/>
          </p:nvSpPr>
          <p:spPr>
            <a:xfrm>
              <a:off x="9115425" y="6219825"/>
              <a:ext cx="3076575" cy="6381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Τομέας Εκπαιδευτικής Τεχνολογίας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Παιδαγωγικό Ινστιτούτο Κύπρου</a:t>
              </a: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el-GR" sz="11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B93AB55-60C6-4A23-48A1-2280B1BCDE7A}"/>
                </a:ext>
              </a:extLst>
            </p:cNvPr>
            <p:cNvGrpSpPr/>
            <p:nvPr/>
          </p:nvGrpSpPr>
          <p:grpSpPr>
            <a:xfrm>
              <a:off x="202305" y="6236898"/>
              <a:ext cx="1347820" cy="595114"/>
              <a:chOff x="202305" y="6236898"/>
              <a:chExt cx="1347820" cy="595114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11B8914D-D098-7CA0-E90F-9A55D0D02C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5611" y="6236898"/>
                <a:ext cx="764514" cy="595114"/>
              </a:xfrm>
              <a:prstGeom prst="rect">
                <a:avLst/>
              </a:prstGeom>
            </p:spPr>
          </p:pic>
          <p:pic>
            <p:nvPicPr>
              <p:cNvPr id="11" name="Picture 10" descr="A logo of an owl&#10;&#10;Description automatically generated">
                <a:extLst>
                  <a:ext uri="{FF2B5EF4-FFF2-40B4-BE49-F238E27FC236}">
                    <a16:creationId xmlns:a16="http://schemas.microsoft.com/office/drawing/2014/main" id="{72CB6CA1-B1B0-9881-AE61-36DB9B9AB6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305" y="6292715"/>
                <a:ext cx="519800" cy="51498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23141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145094" y="4069073"/>
            <a:ext cx="71088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altLang="ko-KR" sz="2667" b="1" dirty="0">
                <a:solidFill>
                  <a:prstClr val="white"/>
                </a:solidFill>
                <a:cs typeface="Arial" pitchFamily="34" charset="0"/>
              </a:rPr>
              <a:t>03</a:t>
            </a:r>
            <a:endParaRPr lang="ko-KR" altLang="en-US" sz="2667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29747" y="5253205"/>
            <a:ext cx="71088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altLang="ko-KR" sz="2667" b="1" dirty="0">
                <a:solidFill>
                  <a:prstClr val="white"/>
                </a:solidFill>
                <a:cs typeface="Arial" pitchFamily="34" charset="0"/>
              </a:rPr>
              <a:t>04</a:t>
            </a:r>
            <a:endParaRPr lang="ko-KR" altLang="en-US" sz="2667" b="1" dirty="0">
              <a:solidFill>
                <a:prstClr val="white"/>
              </a:solidFill>
              <a:cs typeface="Arial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2099256" y="6244349"/>
            <a:ext cx="10092744" cy="2835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3553970" y="643058"/>
            <a:ext cx="8216721" cy="52812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244659" y="1179024"/>
            <a:ext cx="6835341" cy="421722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u="sng" dirty="0">
                <a:solidFill>
                  <a:prstClr val="black"/>
                </a:solidFill>
              </a:rPr>
              <a:t>Κώδικας συμπεριφοράς για τον Διαδικτυακό Εκφοβισμό και την  αντιμετώπιση του</a:t>
            </a:r>
            <a:endParaRPr lang="el-GR" dirty="0">
              <a:solidFill>
                <a:prstClr val="black"/>
              </a:solidFill>
            </a:endParaRPr>
          </a:p>
          <a:p>
            <a:pPr algn="ctr"/>
            <a:endParaRPr lang="el-GR" dirty="0">
              <a:solidFill>
                <a:prstClr val="black"/>
              </a:solidFill>
            </a:endParaRPr>
          </a:p>
          <a:p>
            <a:pPr algn="ctr"/>
            <a:endParaRPr lang="el-GR" dirty="0">
              <a:solidFill>
                <a:prstClr val="black"/>
              </a:solidFill>
            </a:endParaRPr>
          </a:p>
          <a:p>
            <a:pPr algn="ctr"/>
            <a:endParaRPr lang="el-GR" dirty="0">
              <a:solidFill>
                <a:prstClr val="black"/>
              </a:solidFill>
            </a:endParaRPr>
          </a:p>
          <a:p>
            <a:pPr algn="ctr"/>
            <a:endParaRPr lang="el-GR" dirty="0">
              <a:solidFill>
                <a:prstClr val="black"/>
              </a:solidFill>
            </a:endParaRPr>
          </a:p>
          <a:p>
            <a:pPr algn="ctr"/>
            <a:endParaRPr lang="el-GR" dirty="0">
              <a:solidFill>
                <a:prstClr val="black"/>
              </a:solidFill>
            </a:endParaRPr>
          </a:p>
          <a:p>
            <a:pPr algn="ctr"/>
            <a:endParaRPr lang="el-GR" dirty="0">
              <a:solidFill>
                <a:prstClr val="black"/>
              </a:solidFill>
            </a:endParaRPr>
          </a:p>
          <a:p>
            <a:pPr algn="ctr"/>
            <a:endParaRPr lang="el-GR" dirty="0">
              <a:solidFill>
                <a:prstClr val="black"/>
              </a:solidFill>
            </a:endParaRPr>
          </a:p>
          <a:p>
            <a:pPr algn="ctr"/>
            <a:endParaRPr lang="el-GR" dirty="0">
              <a:solidFill>
                <a:prstClr val="black"/>
              </a:solidFill>
            </a:endParaRPr>
          </a:p>
          <a:p>
            <a:pPr algn="ctr"/>
            <a:endParaRPr lang="el-GR" dirty="0">
              <a:solidFill>
                <a:prstClr val="black"/>
              </a:solidFill>
            </a:endParaRPr>
          </a:p>
          <a:p>
            <a:pPr algn="ctr"/>
            <a:endParaRPr lang="el-GR" dirty="0">
              <a:solidFill>
                <a:prstClr val="black"/>
              </a:solidFill>
            </a:endParaRPr>
          </a:p>
          <a:p>
            <a:pPr algn="ctr"/>
            <a:endParaRPr lang="el-GR" dirty="0">
              <a:solidFill>
                <a:prstClr val="black"/>
              </a:solidFill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E595F54-FC6E-4841-75CD-D19D8E28D780}"/>
              </a:ext>
            </a:extLst>
          </p:cNvPr>
          <p:cNvGrpSpPr/>
          <p:nvPr/>
        </p:nvGrpSpPr>
        <p:grpSpPr>
          <a:xfrm>
            <a:off x="2211306" y="6214942"/>
            <a:ext cx="9879541" cy="638175"/>
            <a:chOff x="2312459" y="6219825"/>
            <a:chExt cx="9879541" cy="63817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5CA8B3A-0CCF-2EA8-B745-FC8C37132A3B}"/>
                </a:ext>
              </a:extLst>
            </p:cNvPr>
            <p:cNvSpPr/>
            <p:nvPr/>
          </p:nvSpPr>
          <p:spPr>
            <a:xfrm>
              <a:off x="9115425" y="6219825"/>
              <a:ext cx="3076575" cy="6381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Τομέας Εκπαιδευτικής Τεχνολογίας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Παιδαγωγικό Ινστιτούτο Κύπρου</a:t>
              </a: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el-GR" sz="11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D77C734-4763-9FA3-FABD-80B1F21CF7A4}"/>
                </a:ext>
              </a:extLst>
            </p:cNvPr>
            <p:cNvGrpSpPr/>
            <p:nvPr/>
          </p:nvGrpSpPr>
          <p:grpSpPr>
            <a:xfrm>
              <a:off x="2312459" y="6334911"/>
              <a:ext cx="1054977" cy="472358"/>
              <a:chOff x="2312459" y="6334911"/>
              <a:chExt cx="1054977" cy="472358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04EA8E40-B08C-C3FD-0C6E-2A5EDBDE0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0621" y="6334911"/>
                <a:ext cx="606815" cy="472358"/>
              </a:xfrm>
              <a:prstGeom prst="rect">
                <a:avLst/>
              </a:prstGeom>
            </p:spPr>
          </p:pic>
          <p:pic>
            <p:nvPicPr>
              <p:cNvPr id="8" name="Picture 7" descr="A logo of an owl&#10;&#10;Description automatically generated">
                <a:extLst>
                  <a:ext uri="{FF2B5EF4-FFF2-40B4-BE49-F238E27FC236}">
                    <a16:creationId xmlns:a16="http://schemas.microsoft.com/office/drawing/2014/main" id="{938F1A8B-67D8-0B12-96FE-B667032AFC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12459" y="6363261"/>
                <a:ext cx="448162" cy="44400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9190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AE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00B0F0"/>
      </a:accent4>
      <a:accent5>
        <a:srgbClr val="FF0000"/>
      </a:accent5>
      <a:accent6>
        <a:srgbClr val="918655"/>
      </a:accent6>
      <a:hlink>
        <a:srgbClr val="99CA3C"/>
      </a:hlink>
      <a:folHlink>
        <a:srgbClr val="00B0F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Custom 1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00B0F0"/>
      </a:accent4>
      <a:accent5>
        <a:srgbClr val="FF0000"/>
      </a:accent5>
      <a:accent6>
        <a:srgbClr val="918655"/>
      </a:accent6>
      <a:hlink>
        <a:srgbClr val="99CA3C"/>
      </a:hlink>
      <a:folHlink>
        <a:srgbClr val="00B0F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Custom 1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00B0F0"/>
      </a:accent4>
      <a:accent5>
        <a:srgbClr val="FF0000"/>
      </a:accent5>
      <a:accent6>
        <a:srgbClr val="918655"/>
      </a:accent6>
      <a:hlink>
        <a:srgbClr val="99CA3C"/>
      </a:hlink>
      <a:folHlink>
        <a:srgbClr val="00B0F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F803BC5FC858468B2ACAD93212A95D" ma:contentTypeVersion="20" ma:contentTypeDescription="Create a new document." ma:contentTypeScope="" ma:versionID="d36e7e2a1a4aabef0bb098dc2505f8bc">
  <xsd:schema xmlns:xsd="http://www.w3.org/2001/XMLSchema" xmlns:xs="http://www.w3.org/2001/XMLSchema" xmlns:p="http://schemas.microsoft.com/office/2006/metadata/properties" xmlns:ns1="http://schemas.microsoft.com/sharepoint/v3" xmlns:ns2="9822e29b-4d35-46d0-8019-0da1d477def0" xmlns:ns3="d90e524c-bc8a-4831-a335-e395a3654ea9" targetNamespace="http://schemas.microsoft.com/office/2006/metadata/properties" ma:root="true" ma:fieldsID="c19e381275d11142e6d2a5480da6ada7" ns1:_="" ns2:_="" ns3:_="">
    <xsd:import namespace="http://schemas.microsoft.com/sharepoint/v3"/>
    <xsd:import namespace="9822e29b-4d35-46d0-8019-0da1d477def0"/>
    <xsd:import namespace="d90e524c-bc8a-4831-a335-e395a3654e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22e29b-4d35-46d0-8019-0da1d477de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3d246711-1ebf-4d8b-aa2c-daccc67f7fd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0e524c-bc8a-4831-a335-e395a3654ea9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49d2fd6d-ac01-4edf-b12a-c06fd7d12bb3}" ma:internalName="TaxCatchAll" ma:showField="CatchAllData" ma:web="d90e524c-bc8a-4831-a335-e395a3654e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277540-018E-448D-868E-12454B5A73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822e29b-4d35-46d0-8019-0da1d477def0"/>
    <ds:schemaRef ds:uri="d90e524c-bc8a-4831-a335-e395a3654e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72D1C36-CE9A-4937-A6FF-C273D94796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208</Words>
  <Application>Microsoft Office PowerPoint</Application>
  <PresentationFormat>Widescreen</PresentationFormat>
  <Paragraphs>80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Source Sans Pro</vt:lpstr>
      <vt:lpstr>Office Theme</vt:lpstr>
      <vt:lpstr>Contents Slide Master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Panayiota Hadjittofi</dc:creator>
  <cp:lastModifiedBy>Παναγιώτα Ιωάννου</cp:lastModifiedBy>
  <cp:revision>46</cp:revision>
  <dcterms:created xsi:type="dcterms:W3CDTF">2018-09-06T06:29:54Z</dcterms:created>
  <dcterms:modified xsi:type="dcterms:W3CDTF">2023-10-20T11:22:18Z</dcterms:modified>
</cp:coreProperties>
</file>